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64" r:id="rId3"/>
    <p:sldId id="270" r:id="rId4"/>
    <p:sldId id="261" r:id="rId5"/>
    <p:sldId id="271" r:id="rId6"/>
    <p:sldId id="333" r:id="rId7"/>
    <p:sldId id="488" r:id="rId8"/>
    <p:sldId id="328" r:id="rId9"/>
    <p:sldId id="281" r:id="rId10"/>
    <p:sldId id="284" r:id="rId11"/>
    <p:sldId id="476" r:id="rId12"/>
    <p:sldId id="321" r:id="rId13"/>
    <p:sldId id="327" r:id="rId14"/>
    <p:sldId id="485" r:id="rId15"/>
    <p:sldId id="492" r:id="rId16"/>
    <p:sldId id="325" r:id="rId17"/>
    <p:sldId id="283" r:id="rId18"/>
    <p:sldId id="306" r:id="rId19"/>
    <p:sldId id="340" r:id="rId20"/>
    <p:sldId id="490" r:id="rId21"/>
    <p:sldId id="480" r:id="rId22"/>
    <p:sldId id="481" r:id="rId23"/>
    <p:sldId id="479" r:id="rId24"/>
    <p:sldId id="482" r:id="rId25"/>
    <p:sldId id="329" r:id="rId26"/>
    <p:sldId id="483" r:id="rId27"/>
    <p:sldId id="491" r:id="rId28"/>
    <p:sldId id="484" r:id="rId29"/>
    <p:sldId id="331" r:id="rId30"/>
    <p:sldId id="478" r:id="rId31"/>
    <p:sldId id="273" r:id="rId32"/>
    <p:sldId id="337" r:id="rId33"/>
    <p:sldId id="336" r:id="rId34"/>
    <p:sldId id="444" r:id="rId35"/>
    <p:sldId id="474" r:id="rId36"/>
  </p:sldIdLst>
  <p:sldSz cx="12192000" cy="6858000"/>
  <p:notesSz cx="6797675" cy="9926638"/>
  <p:defaultTextStyle>
    <a:defPPr>
      <a:defRPr lang="en-ZA"/>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521415D9-36F7-43E2-AB2F-B90AF26B5E84}">
      <p14:sectionLst xmlns:p14="http://schemas.microsoft.com/office/powerpoint/2010/main">
        <p14:section name="Default Section" id="{C24839E7-1B14-4678-AEAD-1B9E191EF301}">
          <p14:sldIdLst>
            <p14:sldId id="256"/>
            <p14:sldId id="264"/>
            <p14:sldId id="270"/>
            <p14:sldId id="261"/>
            <p14:sldId id="271"/>
            <p14:sldId id="333"/>
            <p14:sldId id="488"/>
            <p14:sldId id="328"/>
            <p14:sldId id="281"/>
            <p14:sldId id="284"/>
            <p14:sldId id="476"/>
            <p14:sldId id="321"/>
            <p14:sldId id="327"/>
            <p14:sldId id="485"/>
            <p14:sldId id="492"/>
            <p14:sldId id="325"/>
            <p14:sldId id="283"/>
            <p14:sldId id="306"/>
            <p14:sldId id="340"/>
            <p14:sldId id="490"/>
            <p14:sldId id="480"/>
            <p14:sldId id="481"/>
            <p14:sldId id="479"/>
            <p14:sldId id="482"/>
            <p14:sldId id="329"/>
            <p14:sldId id="483"/>
            <p14:sldId id="491"/>
            <p14:sldId id="484"/>
            <p14:sldId id="331"/>
            <p14:sldId id="478"/>
            <p14:sldId id="273"/>
            <p14:sldId id="337"/>
            <p14:sldId id="336"/>
            <p14:sldId id="444"/>
            <p14:sldId id="474"/>
          </p14:sldIdLst>
        </p14:section>
        <p14:section name="Untitled Section" id="{FD14AB75-0709-42E5-9315-0CFADF23410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009999"/>
    <a:srgbClr val="FFFF99"/>
    <a:srgbClr val="FF5050"/>
    <a:srgbClr val="FF7C80"/>
    <a:srgbClr val="FF9999"/>
    <a:srgbClr val="00CC99"/>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91" autoAdjust="0"/>
  </p:normalViewPr>
  <p:slideViewPr>
    <p:cSldViewPr snapToGrid="0" snapToObjects="1">
      <p:cViewPr varScale="1">
        <p:scale>
          <a:sx n="68" d="100"/>
          <a:sy n="68" d="100"/>
        </p:scale>
        <p:origin x="792" y="7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C4652E-6097-481E-B103-00F848B95086}" type="doc">
      <dgm:prSet loTypeId="urn:microsoft.com/office/officeart/2011/layout/HexagonRadial" loCatId="cycle" qsTypeId="urn:microsoft.com/office/officeart/2005/8/quickstyle/simple1" qsCatId="simple" csTypeId="urn:microsoft.com/office/officeart/2005/8/colors/colorful5" csCatId="colorful" phldr="1"/>
      <dgm:spPr/>
      <dgm:t>
        <a:bodyPr/>
        <a:lstStyle/>
        <a:p>
          <a:endParaRPr lang="en-US"/>
        </a:p>
      </dgm:t>
    </dgm:pt>
    <dgm:pt modelId="{B6E24F81-60B3-4AC3-9EA9-16EB49193981}">
      <dgm:prSet phldrT="[Text]"/>
      <dgm:spPr/>
      <dgm:t>
        <a:bodyPr/>
        <a:lstStyle/>
        <a:p>
          <a:r>
            <a:rPr lang="en-US" dirty="0"/>
            <a:t>Collaborative</a:t>
          </a:r>
        </a:p>
      </dgm:t>
    </dgm:pt>
    <dgm:pt modelId="{C37124E1-7477-4A90-A2A4-C923E1CE2444}" type="parTrans" cxnId="{CEE84CF8-43EE-4AA1-A799-915C431BD9F5}">
      <dgm:prSet/>
      <dgm:spPr/>
      <dgm:t>
        <a:bodyPr/>
        <a:lstStyle/>
        <a:p>
          <a:endParaRPr lang="en-US"/>
        </a:p>
      </dgm:t>
    </dgm:pt>
    <dgm:pt modelId="{447E6A06-7F08-4235-9A64-550E0D068737}" type="sibTrans" cxnId="{CEE84CF8-43EE-4AA1-A799-915C431BD9F5}">
      <dgm:prSet/>
      <dgm:spPr/>
      <dgm:t>
        <a:bodyPr/>
        <a:lstStyle/>
        <a:p>
          <a:endParaRPr lang="en-US"/>
        </a:p>
      </dgm:t>
    </dgm:pt>
    <dgm:pt modelId="{1216EFDC-1D37-4390-A712-95F557802654}">
      <dgm:prSet phldrT="[Text]"/>
      <dgm:spPr/>
      <dgm:t>
        <a:bodyPr/>
        <a:lstStyle/>
        <a:p>
          <a:r>
            <a:rPr lang="en-US" dirty="0"/>
            <a:t>Unpredictable</a:t>
          </a:r>
        </a:p>
      </dgm:t>
    </dgm:pt>
    <dgm:pt modelId="{15E6CC52-4B06-4902-B778-181A5DA77BC5}" type="parTrans" cxnId="{53287C60-258C-4D08-A619-D716E64D1210}">
      <dgm:prSet/>
      <dgm:spPr/>
      <dgm:t>
        <a:bodyPr/>
        <a:lstStyle/>
        <a:p>
          <a:endParaRPr lang="en-US"/>
        </a:p>
      </dgm:t>
    </dgm:pt>
    <dgm:pt modelId="{2EC100D9-22AF-4F5F-A3A0-92BCF0691C7B}" type="sibTrans" cxnId="{53287C60-258C-4D08-A619-D716E64D1210}">
      <dgm:prSet/>
      <dgm:spPr/>
      <dgm:t>
        <a:bodyPr/>
        <a:lstStyle/>
        <a:p>
          <a:endParaRPr lang="en-US"/>
        </a:p>
      </dgm:t>
    </dgm:pt>
    <dgm:pt modelId="{63CAB415-FD7F-4074-9265-0B793C497B10}">
      <dgm:prSet phldrT="[Text]"/>
      <dgm:spPr/>
      <dgm:t>
        <a:bodyPr/>
        <a:lstStyle/>
        <a:p>
          <a:r>
            <a:rPr lang="en-US" dirty="0"/>
            <a:t>Fast Moving</a:t>
          </a:r>
        </a:p>
      </dgm:t>
    </dgm:pt>
    <dgm:pt modelId="{22317E39-0A51-4344-B9CD-A7B038B15C7F}" type="parTrans" cxnId="{C84BAC12-4EF2-47EF-9D31-4553696319B4}">
      <dgm:prSet/>
      <dgm:spPr/>
      <dgm:t>
        <a:bodyPr/>
        <a:lstStyle/>
        <a:p>
          <a:endParaRPr lang="en-US"/>
        </a:p>
      </dgm:t>
    </dgm:pt>
    <dgm:pt modelId="{B90FC879-94DA-4960-8C6D-B80A98645FBF}" type="sibTrans" cxnId="{C84BAC12-4EF2-47EF-9D31-4553696319B4}">
      <dgm:prSet/>
      <dgm:spPr/>
      <dgm:t>
        <a:bodyPr/>
        <a:lstStyle/>
        <a:p>
          <a:endParaRPr lang="en-US"/>
        </a:p>
      </dgm:t>
    </dgm:pt>
    <dgm:pt modelId="{3DF95223-8E96-449F-A04C-C73BF3B2E368}">
      <dgm:prSet phldrT="[Text]"/>
      <dgm:spPr/>
      <dgm:t>
        <a:bodyPr/>
        <a:lstStyle/>
        <a:p>
          <a:r>
            <a:rPr lang="en-US" dirty="0"/>
            <a:t>Tough</a:t>
          </a:r>
        </a:p>
      </dgm:t>
    </dgm:pt>
    <dgm:pt modelId="{58C8AFB0-D3B8-4023-B70F-85FA5F72CBFC}" type="parTrans" cxnId="{0664247F-9916-413A-BF43-BD136E58BDF2}">
      <dgm:prSet/>
      <dgm:spPr/>
      <dgm:t>
        <a:bodyPr/>
        <a:lstStyle/>
        <a:p>
          <a:endParaRPr lang="en-US"/>
        </a:p>
      </dgm:t>
    </dgm:pt>
    <dgm:pt modelId="{957B3AB5-752C-45A1-8E71-8400FA43CC59}" type="sibTrans" cxnId="{0664247F-9916-413A-BF43-BD136E58BDF2}">
      <dgm:prSet/>
      <dgm:spPr/>
      <dgm:t>
        <a:bodyPr/>
        <a:lstStyle/>
        <a:p>
          <a:endParaRPr lang="en-US"/>
        </a:p>
      </dgm:t>
    </dgm:pt>
    <dgm:pt modelId="{A580A7F3-A819-47A3-AC48-2DC721530DEF}">
      <dgm:prSet phldrT="[Text]"/>
      <dgm:spPr/>
      <dgm:t>
        <a:bodyPr/>
        <a:lstStyle/>
        <a:p>
          <a:r>
            <a:rPr lang="en-US" dirty="0"/>
            <a:t>New Paradigms</a:t>
          </a:r>
        </a:p>
      </dgm:t>
    </dgm:pt>
    <dgm:pt modelId="{E9B7A042-7DB9-4429-ACA8-90E06876C495}" type="parTrans" cxnId="{87A32C34-37CF-4D2C-8068-444D53EE3BD3}">
      <dgm:prSet/>
      <dgm:spPr/>
      <dgm:t>
        <a:bodyPr/>
        <a:lstStyle/>
        <a:p>
          <a:endParaRPr lang="en-US"/>
        </a:p>
      </dgm:t>
    </dgm:pt>
    <dgm:pt modelId="{CA4E5571-44E0-47A5-A42A-758DF7A23A44}" type="sibTrans" cxnId="{87A32C34-37CF-4D2C-8068-444D53EE3BD3}">
      <dgm:prSet/>
      <dgm:spPr/>
      <dgm:t>
        <a:bodyPr/>
        <a:lstStyle/>
        <a:p>
          <a:endParaRPr lang="en-US"/>
        </a:p>
      </dgm:t>
    </dgm:pt>
    <dgm:pt modelId="{D0A2CFA1-3308-4D38-8129-2902E1B10B72}">
      <dgm:prSet phldrT="[Text]"/>
      <dgm:spPr/>
      <dgm:t>
        <a:bodyPr/>
        <a:lstStyle/>
        <a:p>
          <a:r>
            <a:rPr lang="en-US" dirty="0"/>
            <a:t>Beyond High Tech</a:t>
          </a:r>
        </a:p>
      </dgm:t>
    </dgm:pt>
    <dgm:pt modelId="{3D361B92-7D68-4FAE-84B4-05DAF299DFE7}" type="parTrans" cxnId="{B4430568-E5C7-46E0-B42A-0A6C195F04D3}">
      <dgm:prSet/>
      <dgm:spPr/>
      <dgm:t>
        <a:bodyPr/>
        <a:lstStyle/>
        <a:p>
          <a:endParaRPr lang="en-US"/>
        </a:p>
      </dgm:t>
    </dgm:pt>
    <dgm:pt modelId="{A9A3150B-5019-46DA-B113-1DADA25299D3}" type="sibTrans" cxnId="{B4430568-E5C7-46E0-B42A-0A6C195F04D3}">
      <dgm:prSet/>
      <dgm:spPr/>
      <dgm:t>
        <a:bodyPr/>
        <a:lstStyle/>
        <a:p>
          <a:endParaRPr lang="en-US"/>
        </a:p>
      </dgm:t>
    </dgm:pt>
    <dgm:pt modelId="{9BD4DAEB-16FC-457A-9E66-B4E6580D6EBC}">
      <dgm:prSet phldrT="[Text]"/>
      <dgm:spPr/>
      <dgm:t>
        <a:bodyPr/>
        <a:lstStyle/>
        <a:p>
          <a:r>
            <a:rPr lang="en-US" dirty="0"/>
            <a:t>Virtual</a:t>
          </a:r>
        </a:p>
      </dgm:t>
    </dgm:pt>
    <dgm:pt modelId="{E80E08BC-9637-421A-9BA1-64AE63747868}" type="parTrans" cxnId="{5414DFF3-D81E-4B8D-A7B8-289F201ED0E6}">
      <dgm:prSet/>
      <dgm:spPr/>
      <dgm:t>
        <a:bodyPr/>
        <a:lstStyle/>
        <a:p>
          <a:endParaRPr lang="en-US"/>
        </a:p>
      </dgm:t>
    </dgm:pt>
    <dgm:pt modelId="{ED2DE760-8F69-4268-8306-36E174F2584D}" type="sibTrans" cxnId="{5414DFF3-D81E-4B8D-A7B8-289F201ED0E6}">
      <dgm:prSet/>
      <dgm:spPr/>
      <dgm:t>
        <a:bodyPr/>
        <a:lstStyle/>
        <a:p>
          <a:endParaRPr lang="en-US"/>
        </a:p>
      </dgm:t>
    </dgm:pt>
    <dgm:pt modelId="{39903206-141D-428F-BA5D-24E627ACDDFE}" type="pres">
      <dgm:prSet presAssocID="{7EC4652E-6097-481E-B103-00F848B95086}" presName="Name0" presStyleCnt="0">
        <dgm:presLayoutVars>
          <dgm:chMax val="1"/>
          <dgm:chPref val="1"/>
          <dgm:dir/>
          <dgm:animOne val="branch"/>
          <dgm:animLvl val="lvl"/>
        </dgm:presLayoutVars>
      </dgm:prSet>
      <dgm:spPr/>
    </dgm:pt>
    <dgm:pt modelId="{F4E2E0D0-35D9-48A6-99EB-CA74A3398223}" type="pres">
      <dgm:prSet presAssocID="{B6E24F81-60B3-4AC3-9EA9-16EB49193981}" presName="Parent" presStyleLbl="node0" presStyleIdx="0" presStyleCnt="1">
        <dgm:presLayoutVars>
          <dgm:chMax val="6"/>
          <dgm:chPref val="6"/>
        </dgm:presLayoutVars>
      </dgm:prSet>
      <dgm:spPr/>
    </dgm:pt>
    <dgm:pt modelId="{A139658E-0C04-45B0-84F7-2F7704EB41C4}" type="pres">
      <dgm:prSet presAssocID="{1216EFDC-1D37-4390-A712-95F557802654}" presName="Accent1" presStyleCnt="0"/>
      <dgm:spPr/>
    </dgm:pt>
    <dgm:pt modelId="{48C6A285-1E50-4248-AEA5-8FC50935A937}" type="pres">
      <dgm:prSet presAssocID="{1216EFDC-1D37-4390-A712-95F557802654}" presName="Accent" presStyleLbl="bgShp" presStyleIdx="0" presStyleCnt="6"/>
      <dgm:spPr/>
    </dgm:pt>
    <dgm:pt modelId="{92B8B1CD-A7CB-494A-ACA8-4EFCD9D1B44A}" type="pres">
      <dgm:prSet presAssocID="{1216EFDC-1D37-4390-A712-95F557802654}" presName="Child1" presStyleLbl="node1" presStyleIdx="0" presStyleCnt="6">
        <dgm:presLayoutVars>
          <dgm:chMax val="0"/>
          <dgm:chPref val="0"/>
          <dgm:bulletEnabled val="1"/>
        </dgm:presLayoutVars>
      </dgm:prSet>
      <dgm:spPr/>
    </dgm:pt>
    <dgm:pt modelId="{B7EA7EF6-0FD3-4F75-BDAC-B585276052AF}" type="pres">
      <dgm:prSet presAssocID="{63CAB415-FD7F-4074-9265-0B793C497B10}" presName="Accent2" presStyleCnt="0"/>
      <dgm:spPr/>
    </dgm:pt>
    <dgm:pt modelId="{639E60D4-EC0D-48F9-A7C5-51734D9A73B9}" type="pres">
      <dgm:prSet presAssocID="{63CAB415-FD7F-4074-9265-0B793C497B10}" presName="Accent" presStyleLbl="bgShp" presStyleIdx="1" presStyleCnt="6"/>
      <dgm:spPr/>
    </dgm:pt>
    <dgm:pt modelId="{F51BDD25-6595-4A19-9023-9E524FE4AA8B}" type="pres">
      <dgm:prSet presAssocID="{63CAB415-FD7F-4074-9265-0B793C497B10}" presName="Child2" presStyleLbl="node1" presStyleIdx="1" presStyleCnt="6">
        <dgm:presLayoutVars>
          <dgm:chMax val="0"/>
          <dgm:chPref val="0"/>
          <dgm:bulletEnabled val="1"/>
        </dgm:presLayoutVars>
      </dgm:prSet>
      <dgm:spPr/>
    </dgm:pt>
    <dgm:pt modelId="{B32FE5FA-1187-4C06-8B77-D56844FAB62B}" type="pres">
      <dgm:prSet presAssocID="{3DF95223-8E96-449F-A04C-C73BF3B2E368}" presName="Accent3" presStyleCnt="0"/>
      <dgm:spPr/>
    </dgm:pt>
    <dgm:pt modelId="{4B80C1D9-3331-48BE-958C-68B436E50586}" type="pres">
      <dgm:prSet presAssocID="{3DF95223-8E96-449F-A04C-C73BF3B2E368}" presName="Accent" presStyleLbl="bgShp" presStyleIdx="2" presStyleCnt="6"/>
      <dgm:spPr/>
    </dgm:pt>
    <dgm:pt modelId="{53142732-96DA-4B56-B48B-896E32A4D7F3}" type="pres">
      <dgm:prSet presAssocID="{3DF95223-8E96-449F-A04C-C73BF3B2E368}" presName="Child3" presStyleLbl="node1" presStyleIdx="2" presStyleCnt="6">
        <dgm:presLayoutVars>
          <dgm:chMax val="0"/>
          <dgm:chPref val="0"/>
          <dgm:bulletEnabled val="1"/>
        </dgm:presLayoutVars>
      </dgm:prSet>
      <dgm:spPr/>
    </dgm:pt>
    <dgm:pt modelId="{493BD050-23B5-4B39-BCE4-EDCC926904B3}" type="pres">
      <dgm:prSet presAssocID="{A580A7F3-A819-47A3-AC48-2DC721530DEF}" presName="Accent4" presStyleCnt="0"/>
      <dgm:spPr/>
    </dgm:pt>
    <dgm:pt modelId="{4CDAE5BB-30A0-4A92-9C20-41DA8252591D}" type="pres">
      <dgm:prSet presAssocID="{A580A7F3-A819-47A3-AC48-2DC721530DEF}" presName="Accent" presStyleLbl="bgShp" presStyleIdx="3" presStyleCnt="6"/>
      <dgm:spPr/>
    </dgm:pt>
    <dgm:pt modelId="{245E8A1E-C01B-4B10-A6A2-C2E007CC883D}" type="pres">
      <dgm:prSet presAssocID="{A580A7F3-A819-47A3-AC48-2DC721530DEF}" presName="Child4" presStyleLbl="node1" presStyleIdx="3" presStyleCnt="6">
        <dgm:presLayoutVars>
          <dgm:chMax val="0"/>
          <dgm:chPref val="0"/>
          <dgm:bulletEnabled val="1"/>
        </dgm:presLayoutVars>
      </dgm:prSet>
      <dgm:spPr/>
    </dgm:pt>
    <dgm:pt modelId="{2AB45E79-118C-4164-96D1-8AA5BCA3443B}" type="pres">
      <dgm:prSet presAssocID="{D0A2CFA1-3308-4D38-8129-2902E1B10B72}" presName="Accent5" presStyleCnt="0"/>
      <dgm:spPr/>
    </dgm:pt>
    <dgm:pt modelId="{E4C49FCB-D880-4ED2-918B-DC96A98C4591}" type="pres">
      <dgm:prSet presAssocID="{D0A2CFA1-3308-4D38-8129-2902E1B10B72}" presName="Accent" presStyleLbl="bgShp" presStyleIdx="4" presStyleCnt="6"/>
      <dgm:spPr/>
    </dgm:pt>
    <dgm:pt modelId="{6222D744-51BD-4565-84BD-A15C8CF203E4}" type="pres">
      <dgm:prSet presAssocID="{D0A2CFA1-3308-4D38-8129-2902E1B10B72}" presName="Child5" presStyleLbl="node1" presStyleIdx="4" presStyleCnt="6">
        <dgm:presLayoutVars>
          <dgm:chMax val="0"/>
          <dgm:chPref val="0"/>
          <dgm:bulletEnabled val="1"/>
        </dgm:presLayoutVars>
      </dgm:prSet>
      <dgm:spPr/>
    </dgm:pt>
    <dgm:pt modelId="{340752FB-7046-49EF-BDD0-06D260A65E22}" type="pres">
      <dgm:prSet presAssocID="{9BD4DAEB-16FC-457A-9E66-B4E6580D6EBC}" presName="Accent6" presStyleCnt="0"/>
      <dgm:spPr/>
    </dgm:pt>
    <dgm:pt modelId="{CD32D3B1-CD75-444C-A7D7-2BF3AA773B8B}" type="pres">
      <dgm:prSet presAssocID="{9BD4DAEB-16FC-457A-9E66-B4E6580D6EBC}" presName="Accent" presStyleLbl="bgShp" presStyleIdx="5" presStyleCnt="6"/>
      <dgm:spPr/>
    </dgm:pt>
    <dgm:pt modelId="{FC39F46C-5855-4275-9700-772BF60E8DC8}" type="pres">
      <dgm:prSet presAssocID="{9BD4DAEB-16FC-457A-9E66-B4E6580D6EBC}" presName="Child6" presStyleLbl="node1" presStyleIdx="5" presStyleCnt="6">
        <dgm:presLayoutVars>
          <dgm:chMax val="0"/>
          <dgm:chPref val="0"/>
          <dgm:bulletEnabled val="1"/>
        </dgm:presLayoutVars>
      </dgm:prSet>
      <dgm:spPr/>
    </dgm:pt>
  </dgm:ptLst>
  <dgm:cxnLst>
    <dgm:cxn modelId="{C273640A-F9CD-4063-A55E-A1F0FFA3D5FE}" type="presOf" srcId="{9BD4DAEB-16FC-457A-9E66-B4E6580D6EBC}" destId="{FC39F46C-5855-4275-9700-772BF60E8DC8}" srcOrd="0" destOrd="0" presId="urn:microsoft.com/office/officeart/2011/layout/HexagonRadial"/>
    <dgm:cxn modelId="{EE66FC10-C966-43D3-B97C-B785ADB4B803}" type="presOf" srcId="{D0A2CFA1-3308-4D38-8129-2902E1B10B72}" destId="{6222D744-51BD-4565-84BD-A15C8CF203E4}" srcOrd="0" destOrd="0" presId="urn:microsoft.com/office/officeart/2011/layout/HexagonRadial"/>
    <dgm:cxn modelId="{C84BAC12-4EF2-47EF-9D31-4553696319B4}" srcId="{B6E24F81-60B3-4AC3-9EA9-16EB49193981}" destId="{63CAB415-FD7F-4074-9265-0B793C497B10}" srcOrd="1" destOrd="0" parTransId="{22317E39-0A51-4344-B9CD-A7B038B15C7F}" sibTransId="{B90FC879-94DA-4960-8C6D-B80A98645FBF}"/>
    <dgm:cxn modelId="{87A32C34-37CF-4D2C-8068-444D53EE3BD3}" srcId="{B6E24F81-60B3-4AC3-9EA9-16EB49193981}" destId="{A580A7F3-A819-47A3-AC48-2DC721530DEF}" srcOrd="3" destOrd="0" parTransId="{E9B7A042-7DB9-4429-ACA8-90E06876C495}" sibTransId="{CA4E5571-44E0-47A5-A42A-758DF7A23A44}"/>
    <dgm:cxn modelId="{53287C60-258C-4D08-A619-D716E64D1210}" srcId="{B6E24F81-60B3-4AC3-9EA9-16EB49193981}" destId="{1216EFDC-1D37-4390-A712-95F557802654}" srcOrd="0" destOrd="0" parTransId="{15E6CC52-4B06-4902-B778-181A5DA77BC5}" sibTransId="{2EC100D9-22AF-4F5F-A3A0-92BCF0691C7B}"/>
    <dgm:cxn modelId="{B4430568-E5C7-46E0-B42A-0A6C195F04D3}" srcId="{B6E24F81-60B3-4AC3-9EA9-16EB49193981}" destId="{D0A2CFA1-3308-4D38-8129-2902E1B10B72}" srcOrd="4" destOrd="0" parTransId="{3D361B92-7D68-4FAE-84B4-05DAF299DFE7}" sibTransId="{A9A3150B-5019-46DA-B113-1DADA25299D3}"/>
    <dgm:cxn modelId="{5861A76B-88F6-4C90-A150-A4C7E446AC5E}" type="presOf" srcId="{63CAB415-FD7F-4074-9265-0B793C497B10}" destId="{F51BDD25-6595-4A19-9023-9E524FE4AA8B}" srcOrd="0" destOrd="0" presId="urn:microsoft.com/office/officeart/2011/layout/HexagonRadial"/>
    <dgm:cxn modelId="{707EC756-0521-487A-9A56-7BD98977D12F}" type="presOf" srcId="{7EC4652E-6097-481E-B103-00F848B95086}" destId="{39903206-141D-428F-BA5D-24E627ACDDFE}" srcOrd="0" destOrd="0" presId="urn:microsoft.com/office/officeart/2011/layout/HexagonRadial"/>
    <dgm:cxn modelId="{0664247F-9916-413A-BF43-BD136E58BDF2}" srcId="{B6E24F81-60B3-4AC3-9EA9-16EB49193981}" destId="{3DF95223-8E96-449F-A04C-C73BF3B2E368}" srcOrd="2" destOrd="0" parTransId="{58C8AFB0-D3B8-4023-B70F-85FA5F72CBFC}" sibTransId="{957B3AB5-752C-45A1-8E71-8400FA43CC59}"/>
    <dgm:cxn modelId="{A72D2F80-A3EF-4B62-AB58-A621FDB868DC}" type="presOf" srcId="{1216EFDC-1D37-4390-A712-95F557802654}" destId="{92B8B1CD-A7CB-494A-ACA8-4EFCD9D1B44A}" srcOrd="0" destOrd="0" presId="urn:microsoft.com/office/officeart/2011/layout/HexagonRadial"/>
    <dgm:cxn modelId="{1633228D-B508-4249-AD41-AFA10C881A9E}" type="presOf" srcId="{B6E24F81-60B3-4AC3-9EA9-16EB49193981}" destId="{F4E2E0D0-35D9-48A6-99EB-CA74A3398223}" srcOrd="0" destOrd="0" presId="urn:microsoft.com/office/officeart/2011/layout/HexagonRadial"/>
    <dgm:cxn modelId="{1E3F18BF-D0EE-4FD1-A5DF-40189ADC5A64}" type="presOf" srcId="{A580A7F3-A819-47A3-AC48-2DC721530DEF}" destId="{245E8A1E-C01B-4B10-A6A2-C2E007CC883D}" srcOrd="0" destOrd="0" presId="urn:microsoft.com/office/officeart/2011/layout/HexagonRadial"/>
    <dgm:cxn modelId="{E1AF2CE7-21F4-4973-A6DB-6D753CAB6C09}" type="presOf" srcId="{3DF95223-8E96-449F-A04C-C73BF3B2E368}" destId="{53142732-96DA-4B56-B48B-896E32A4D7F3}" srcOrd="0" destOrd="0" presId="urn:microsoft.com/office/officeart/2011/layout/HexagonRadial"/>
    <dgm:cxn modelId="{5414DFF3-D81E-4B8D-A7B8-289F201ED0E6}" srcId="{B6E24F81-60B3-4AC3-9EA9-16EB49193981}" destId="{9BD4DAEB-16FC-457A-9E66-B4E6580D6EBC}" srcOrd="5" destOrd="0" parTransId="{E80E08BC-9637-421A-9BA1-64AE63747868}" sibTransId="{ED2DE760-8F69-4268-8306-36E174F2584D}"/>
    <dgm:cxn modelId="{CEE84CF8-43EE-4AA1-A799-915C431BD9F5}" srcId="{7EC4652E-6097-481E-B103-00F848B95086}" destId="{B6E24F81-60B3-4AC3-9EA9-16EB49193981}" srcOrd="0" destOrd="0" parTransId="{C37124E1-7477-4A90-A2A4-C923E1CE2444}" sibTransId="{447E6A06-7F08-4235-9A64-550E0D068737}"/>
    <dgm:cxn modelId="{6E2F0562-E3C9-405B-A843-6C6C77FA2E0E}" type="presParOf" srcId="{39903206-141D-428F-BA5D-24E627ACDDFE}" destId="{F4E2E0D0-35D9-48A6-99EB-CA74A3398223}" srcOrd="0" destOrd="0" presId="urn:microsoft.com/office/officeart/2011/layout/HexagonRadial"/>
    <dgm:cxn modelId="{55B729FA-4BD3-4B14-BA15-3D976194C3D1}" type="presParOf" srcId="{39903206-141D-428F-BA5D-24E627ACDDFE}" destId="{A139658E-0C04-45B0-84F7-2F7704EB41C4}" srcOrd="1" destOrd="0" presId="urn:microsoft.com/office/officeart/2011/layout/HexagonRadial"/>
    <dgm:cxn modelId="{6FEB885B-C610-4C9B-97F8-BBF0C2360C56}" type="presParOf" srcId="{A139658E-0C04-45B0-84F7-2F7704EB41C4}" destId="{48C6A285-1E50-4248-AEA5-8FC50935A937}" srcOrd="0" destOrd="0" presId="urn:microsoft.com/office/officeart/2011/layout/HexagonRadial"/>
    <dgm:cxn modelId="{981E874F-D124-4F31-A460-D802D1C6CC74}" type="presParOf" srcId="{39903206-141D-428F-BA5D-24E627ACDDFE}" destId="{92B8B1CD-A7CB-494A-ACA8-4EFCD9D1B44A}" srcOrd="2" destOrd="0" presId="urn:microsoft.com/office/officeart/2011/layout/HexagonRadial"/>
    <dgm:cxn modelId="{ABDCD8A7-19C3-4A97-887F-8F5AE69311A5}" type="presParOf" srcId="{39903206-141D-428F-BA5D-24E627ACDDFE}" destId="{B7EA7EF6-0FD3-4F75-BDAC-B585276052AF}" srcOrd="3" destOrd="0" presId="urn:microsoft.com/office/officeart/2011/layout/HexagonRadial"/>
    <dgm:cxn modelId="{CB78CF65-1BF0-4EC3-BEAC-3FFD17C652DA}" type="presParOf" srcId="{B7EA7EF6-0FD3-4F75-BDAC-B585276052AF}" destId="{639E60D4-EC0D-48F9-A7C5-51734D9A73B9}" srcOrd="0" destOrd="0" presId="urn:microsoft.com/office/officeart/2011/layout/HexagonRadial"/>
    <dgm:cxn modelId="{AF27A584-02DC-4DF3-A955-832F9A7115E8}" type="presParOf" srcId="{39903206-141D-428F-BA5D-24E627ACDDFE}" destId="{F51BDD25-6595-4A19-9023-9E524FE4AA8B}" srcOrd="4" destOrd="0" presId="urn:microsoft.com/office/officeart/2011/layout/HexagonRadial"/>
    <dgm:cxn modelId="{93F6F49B-152E-47E9-853D-82678BF26C2C}" type="presParOf" srcId="{39903206-141D-428F-BA5D-24E627ACDDFE}" destId="{B32FE5FA-1187-4C06-8B77-D56844FAB62B}" srcOrd="5" destOrd="0" presId="urn:microsoft.com/office/officeart/2011/layout/HexagonRadial"/>
    <dgm:cxn modelId="{92676ACD-113E-447E-9F39-E1CCFBC28812}" type="presParOf" srcId="{B32FE5FA-1187-4C06-8B77-D56844FAB62B}" destId="{4B80C1D9-3331-48BE-958C-68B436E50586}" srcOrd="0" destOrd="0" presId="urn:microsoft.com/office/officeart/2011/layout/HexagonRadial"/>
    <dgm:cxn modelId="{98F1E37E-4056-4649-8A32-63D4964A5FF2}" type="presParOf" srcId="{39903206-141D-428F-BA5D-24E627ACDDFE}" destId="{53142732-96DA-4B56-B48B-896E32A4D7F3}" srcOrd="6" destOrd="0" presId="urn:microsoft.com/office/officeart/2011/layout/HexagonRadial"/>
    <dgm:cxn modelId="{B002A55D-327A-42E1-8FC6-1EC900D5EBAB}" type="presParOf" srcId="{39903206-141D-428F-BA5D-24E627ACDDFE}" destId="{493BD050-23B5-4B39-BCE4-EDCC926904B3}" srcOrd="7" destOrd="0" presId="urn:microsoft.com/office/officeart/2011/layout/HexagonRadial"/>
    <dgm:cxn modelId="{24E8B876-33B8-461A-840A-6603C8D48F1B}" type="presParOf" srcId="{493BD050-23B5-4B39-BCE4-EDCC926904B3}" destId="{4CDAE5BB-30A0-4A92-9C20-41DA8252591D}" srcOrd="0" destOrd="0" presId="urn:microsoft.com/office/officeart/2011/layout/HexagonRadial"/>
    <dgm:cxn modelId="{29F4507C-A718-4B94-A817-D6BE847CEA3C}" type="presParOf" srcId="{39903206-141D-428F-BA5D-24E627ACDDFE}" destId="{245E8A1E-C01B-4B10-A6A2-C2E007CC883D}" srcOrd="8" destOrd="0" presId="urn:microsoft.com/office/officeart/2011/layout/HexagonRadial"/>
    <dgm:cxn modelId="{71891FA1-1530-4100-852D-8F0C0A759959}" type="presParOf" srcId="{39903206-141D-428F-BA5D-24E627ACDDFE}" destId="{2AB45E79-118C-4164-96D1-8AA5BCA3443B}" srcOrd="9" destOrd="0" presId="urn:microsoft.com/office/officeart/2011/layout/HexagonRadial"/>
    <dgm:cxn modelId="{DA1BE3B8-94E1-4DA8-8C3A-4AF469B1EE7F}" type="presParOf" srcId="{2AB45E79-118C-4164-96D1-8AA5BCA3443B}" destId="{E4C49FCB-D880-4ED2-918B-DC96A98C4591}" srcOrd="0" destOrd="0" presId="urn:microsoft.com/office/officeart/2011/layout/HexagonRadial"/>
    <dgm:cxn modelId="{8A8AF256-49B1-4FE0-83A8-03914100AD5A}" type="presParOf" srcId="{39903206-141D-428F-BA5D-24E627ACDDFE}" destId="{6222D744-51BD-4565-84BD-A15C8CF203E4}" srcOrd="10" destOrd="0" presId="urn:microsoft.com/office/officeart/2011/layout/HexagonRadial"/>
    <dgm:cxn modelId="{A26B2191-6A0D-4EAF-8E95-647582647751}" type="presParOf" srcId="{39903206-141D-428F-BA5D-24E627ACDDFE}" destId="{340752FB-7046-49EF-BDD0-06D260A65E22}" srcOrd="11" destOrd="0" presId="urn:microsoft.com/office/officeart/2011/layout/HexagonRadial"/>
    <dgm:cxn modelId="{27B922B2-09CC-4FE9-B8C0-0E2EDE1EA592}" type="presParOf" srcId="{340752FB-7046-49EF-BDD0-06D260A65E22}" destId="{CD32D3B1-CD75-444C-A7D7-2BF3AA773B8B}" srcOrd="0" destOrd="0" presId="urn:microsoft.com/office/officeart/2011/layout/HexagonRadial"/>
    <dgm:cxn modelId="{E82C97B8-D452-46B1-B94F-C503D5162FCB}" type="presParOf" srcId="{39903206-141D-428F-BA5D-24E627ACDDFE}" destId="{FC39F46C-5855-4275-9700-772BF60E8DC8}"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C4652E-6097-481E-B103-00F848B95086}" type="doc">
      <dgm:prSet loTypeId="urn:microsoft.com/office/officeart/2011/layout/HexagonRadial" loCatId="cycle" qsTypeId="urn:microsoft.com/office/officeart/2005/8/quickstyle/simple1" qsCatId="simple" csTypeId="urn:microsoft.com/office/officeart/2005/8/colors/colorful5" csCatId="colorful" phldr="1"/>
      <dgm:spPr/>
      <dgm:t>
        <a:bodyPr/>
        <a:lstStyle/>
        <a:p>
          <a:endParaRPr lang="en-US"/>
        </a:p>
      </dgm:t>
    </dgm:pt>
    <dgm:pt modelId="{B6E24F81-60B3-4AC3-9EA9-16EB49193981}">
      <dgm:prSet phldrT="[Text]"/>
      <dgm:spPr/>
      <dgm:t>
        <a:bodyPr/>
        <a:lstStyle/>
        <a:p>
          <a:r>
            <a:rPr lang="en-US" dirty="0"/>
            <a:t>Complex</a:t>
          </a:r>
        </a:p>
      </dgm:t>
    </dgm:pt>
    <dgm:pt modelId="{C37124E1-7477-4A90-A2A4-C923E1CE2444}" type="parTrans" cxnId="{CEE84CF8-43EE-4AA1-A799-915C431BD9F5}">
      <dgm:prSet/>
      <dgm:spPr/>
      <dgm:t>
        <a:bodyPr/>
        <a:lstStyle/>
        <a:p>
          <a:endParaRPr lang="en-US"/>
        </a:p>
      </dgm:t>
    </dgm:pt>
    <dgm:pt modelId="{447E6A06-7F08-4235-9A64-550E0D068737}" type="sibTrans" cxnId="{CEE84CF8-43EE-4AA1-A799-915C431BD9F5}">
      <dgm:prSet/>
      <dgm:spPr/>
      <dgm:t>
        <a:bodyPr/>
        <a:lstStyle/>
        <a:p>
          <a:endParaRPr lang="en-US"/>
        </a:p>
      </dgm:t>
    </dgm:pt>
    <dgm:pt modelId="{1216EFDC-1D37-4390-A712-95F557802654}">
      <dgm:prSet phldrT="[Text]"/>
      <dgm:spPr/>
      <dgm:t>
        <a:bodyPr/>
        <a:lstStyle/>
        <a:p>
          <a:r>
            <a:rPr lang="en-US" dirty="0"/>
            <a:t>Automated</a:t>
          </a:r>
        </a:p>
      </dgm:t>
    </dgm:pt>
    <dgm:pt modelId="{15E6CC52-4B06-4902-B778-181A5DA77BC5}" type="parTrans" cxnId="{53287C60-258C-4D08-A619-D716E64D1210}">
      <dgm:prSet/>
      <dgm:spPr/>
      <dgm:t>
        <a:bodyPr/>
        <a:lstStyle/>
        <a:p>
          <a:endParaRPr lang="en-US"/>
        </a:p>
      </dgm:t>
    </dgm:pt>
    <dgm:pt modelId="{2EC100D9-22AF-4F5F-A3A0-92BCF0691C7B}" type="sibTrans" cxnId="{53287C60-258C-4D08-A619-D716E64D1210}">
      <dgm:prSet/>
      <dgm:spPr/>
      <dgm:t>
        <a:bodyPr/>
        <a:lstStyle/>
        <a:p>
          <a:endParaRPr lang="en-US"/>
        </a:p>
      </dgm:t>
    </dgm:pt>
    <dgm:pt modelId="{63CAB415-FD7F-4074-9265-0B793C497B10}">
      <dgm:prSet phldrT="[Text]"/>
      <dgm:spPr/>
      <dgm:t>
        <a:bodyPr/>
        <a:lstStyle/>
        <a:p>
          <a:r>
            <a:rPr lang="en-US" dirty="0"/>
            <a:t>Digital/ Big Data</a:t>
          </a:r>
        </a:p>
      </dgm:t>
    </dgm:pt>
    <dgm:pt modelId="{22317E39-0A51-4344-B9CD-A7B038B15C7F}" type="parTrans" cxnId="{C84BAC12-4EF2-47EF-9D31-4553696319B4}">
      <dgm:prSet/>
      <dgm:spPr/>
      <dgm:t>
        <a:bodyPr/>
        <a:lstStyle/>
        <a:p>
          <a:endParaRPr lang="en-US"/>
        </a:p>
      </dgm:t>
    </dgm:pt>
    <dgm:pt modelId="{B90FC879-94DA-4960-8C6D-B80A98645FBF}" type="sibTrans" cxnId="{C84BAC12-4EF2-47EF-9D31-4553696319B4}">
      <dgm:prSet/>
      <dgm:spPr/>
      <dgm:t>
        <a:bodyPr/>
        <a:lstStyle/>
        <a:p>
          <a:endParaRPr lang="en-US"/>
        </a:p>
      </dgm:t>
    </dgm:pt>
    <dgm:pt modelId="{3DF95223-8E96-449F-A04C-C73BF3B2E368}">
      <dgm:prSet phldrT="[Text]"/>
      <dgm:spPr/>
      <dgm:t>
        <a:bodyPr/>
        <a:lstStyle/>
        <a:p>
          <a:r>
            <a:rPr lang="en-US" dirty="0"/>
            <a:t>Non-Private</a:t>
          </a:r>
        </a:p>
      </dgm:t>
    </dgm:pt>
    <dgm:pt modelId="{58C8AFB0-D3B8-4023-B70F-85FA5F72CBFC}" type="parTrans" cxnId="{0664247F-9916-413A-BF43-BD136E58BDF2}">
      <dgm:prSet/>
      <dgm:spPr/>
      <dgm:t>
        <a:bodyPr/>
        <a:lstStyle/>
        <a:p>
          <a:endParaRPr lang="en-US"/>
        </a:p>
      </dgm:t>
    </dgm:pt>
    <dgm:pt modelId="{957B3AB5-752C-45A1-8E71-8400FA43CC59}" type="sibTrans" cxnId="{0664247F-9916-413A-BF43-BD136E58BDF2}">
      <dgm:prSet/>
      <dgm:spPr/>
      <dgm:t>
        <a:bodyPr/>
        <a:lstStyle/>
        <a:p>
          <a:endParaRPr lang="en-US"/>
        </a:p>
      </dgm:t>
    </dgm:pt>
    <dgm:pt modelId="{A580A7F3-A819-47A3-AC48-2DC721530DEF}">
      <dgm:prSet phldrT="[Text]"/>
      <dgm:spPr/>
      <dgm:t>
        <a:bodyPr/>
        <a:lstStyle/>
        <a:p>
          <a:r>
            <a:rPr lang="en-US" dirty="0"/>
            <a:t>Difficult to regulate</a:t>
          </a:r>
        </a:p>
      </dgm:t>
    </dgm:pt>
    <dgm:pt modelId="{E9B7A042-7DB9-4429-ACA8-90E06876C495}" type="parTrans" cxnId="{87A32C34-37CF-4D2C-8068-444D53EE3BD3}">
      <dgm:prSet/>
      <dgm:spPr/>
      <dgm:t>
        <a:bodyPr/>
        <a:lstStyle/>
        <a:p>
          <a:endParaRPr lang="en-US"/>
        </a:p>
      </dgm:t>
    </dgm:pt>
    <dgm:pt modelId="{CA4E5571-44E0-47A5-A42A-758DF7A23A44}" type="sibTrans" cxnId="{87A32C34-37CF-4D2C-8068-444D53EE3BD3}">
      <dgm:prSet/>
      <dgm:spPr/>
      <dgm:t>
        <a:bodyPr/>
        <a:lstStyle/>
        <a:p>
          <a:endParaRPr lang="en-US"/>
        </a:p>
      </dgm:t>
    </dgm:pt>
    <dgm:pt modelId="{D0A2CFA1-3308-4D38-8129-2902E1B10B72}">
      <dgm:prSet phldrT="[Text]"/>
      <dgm:spPr/>
      <dgm:t>
        <a:bodyPr/>
        <a:lstStyle/>
        <a:p>
          <a:r>
            <a:rPr lang="en-US" dirty="0"/>
            <a:t>Innovative</a:t>
          </a:r>
        </a:p>
      </dgm:t>
    </dgm:pt>
    <dgm:pt modelId="{3D361B92-7D68-4FAE-84B4-05DAF299DFE7}" type="parTrans" cxnId="{B4430568-E5C7-46E0-B42A-0A6C195F04D3}">
      <dgm:prSet/>
      <dgm:spPr/>
      <dgm:t>
        <a:bodyPr/>
        <a:lstStyle/>
        <a:p>
          <a:endParaRPr lang="en-US"/>
        </a:p>
      </dgm:t>
    </dgm:pt>
    <dgm:pt modelId="{A9A3150B-5019-46DA-B113-1DADA25299D3}" type="sibTrans" cxnId="{B4430568-E5C7-46E0-B42A-0A6C195F04D3}">
      <dgm:prSet/>
      <dgm:spPr/>
      <dgm:t>
        <a:bodyPr/>
        <a:lstStyle/>
        <a:p>
          <a:endParaRPr lang="en-US"/>
        </a:p>
      </dgm:t>
    </dgm:pt>
    <dgm:pt modelId="{9BD4DAEB-16FC-457A-9E66-B4E6580D6EBC}">
      <dgm:prSet phldrT="[Text]"/>
      <dgm:spPr/>
      <dgm:t>
        <a:bodyPr/>
        <a:lstStyle/>
        <a:p>
          <a:r>
            <a:rPr lang="en-US" dirty="0"/>
            <a:t>Fluent</a:t>
          </a:r>
        </a:p>
      </dgm:t>
    </dgm:pt>
    <dgm:pt modelId="{E80E08BC-9637-421A-9BA1-64AE63747868}" type="parTrans" cxnId="{5414DFF3-D81E-4B8D-A7B8-289F201ED0E6}">
      <dgm:prSet/>
      <dgm:spPr/>
      <dgm:t>
        <a:bodyPr/>
        <a:lstStyle/>
        <a:p>
          <a:endParaRPr lang="en-US"/>
        </a:p>
      </dgm:t>
    </dgm:pt>
    <dgm:pt modelId="{ED2DE760-8F69-4268-8306-36E174F2584D}" type="sibTrans" cxnId="{5414DFF3-D81E-4B8D-A7B8-289F201ED0E6}">
      <dgm:prSet/>
      <dgm:spPr/>
      <dgm:t>
        <a:bodyPr/>
        <a:lstStyle/>
        <a:p>
          <a:endParaRPr lang="en-US"/>
        </a:p>
      </dgm:t>
    </dgm:pt>
    <dgm:pt modelId="{39903206-141D-428F-BA5D-24E627ACDDFE}" type="pres">
      <dgm:prSet presAssocID="{7EC4652E-6097-481E-B103-00F848B95086}" presName="Name0" presStyleCnt="0">
        <dgm:presLayoutVars>
          <dgm:chMax val="1"/>
          <dgm:chPref val="1"/>
          <dgm:dir/>
          <dgm:animOne val="branch"/>
          <dgm:animLvl val="lvl"/>
        </dgm:presLayoutVars>
      </dgm:prSet>
      <dgm:spPr/>
    </dgm:pt>
    <dgm:pt modelId="{F4E2E0D0-35D9-48A6-99EB-CA74A3398223}" type="pres">
      <dgm:prSet presAssocID="{B6E24F81-60B3-4AC3-9EA9-16EB49193981}" presName="Parent" presStyleLbl="node0" presStyleIdx="0" presStyleCnt="1">
        <dgm:presLayoutVars>
          <dgm:chMax val="6"/>
          <dgm:chPref val="6"/>
        </dgm:presLayoutVars>
      </dgm:prSet>
      <dgm:spPr/>
    </dgm:pt>
    <dgm:pt modelId="{A139658E-0C04-45B0-84F7-2F7704EB41C4}" type="pres">
      <dgm:prSet presAssocID="{1216EFDC-1D37-4390-A712-95F557802654}" presName="Accent1" presStyleCnt="0"/>
      <dgm:spPr/>
    </dgm:pt>
    <dgm:pt modelId="{48C6A285-1E50-4248-AEA5-8FC50935A937}" type="pres">
      <dgm:prSet presAssocID="{1216EFDC-1D37-4390-A712-95F557802654}" presName="Accent" presStyleLbl="bgShp" presStyleIdx="0" presStyleCnt="6"/>
      <dgm:spPr/>
    </dgm:pt>
    <dgm:pt modelId="{92B8B1CD-A7CB-494A-ACA8-4EFCD9D1B44A}" type="pres">
      <dgm:prSet presAssocID="{1216EFDC-1D37-4390-A712-95F557802654}" presName="Child1" presStyleLbl="node1" presStyleIdx="0" presStyleCnt="6">
        <dgm:presLayoutVars>
          <dgm:chMax val="0"/>
          <dgm:chPref val="0"/>
          <dgm:bulletEnabled val="1"/>
        </dgm:presLayoutVars>
      </dgm:prSet>
      <dgm:spPr/>
    </dgm:pt>
    <dgm:pt modelId="{B7EA7EF6-0FD3-4F75-BDAC-B585276052AF}" type="pres">
      <dgm:prSet presAssocID="{63CAB415-FD7F-4074-9265-0B793C497B10}" presName="Accent2" presStyleCnt="0"/>
      <dgm:spPr/>
    </dgm:pt>
    <dgm:pt modelId="{639E60D4-EC0D-48F9-A7C5-51734D9A73B9}" type="pres">
      <dgm:prSet presAssocID="{63CAB415-FD7F-4074-9265-0B793C497B10}" presName="Accent" presStyleLbl="bgShp" presStyleIdx="1" presStyleCnt="6"/>
      <dgm:spPr/>
    </dgm:pt>
    <dgm:pt modelId="{F51BDD25-6595-4A19-9023-9E524FE4AA8B}" type="pres">
      <dgm:prSet presAssocID="{63CAB415-FD7F-4074-9265-0B793C497B10}" presName="Child2" presStyleLbl="node1" presStyleIdx="1" presStyleCnt="6">
        <dgm:presLayoutVars>
          <dgm:chMax val="0"/>
          <dgm:chPref val="0"/>
          <dgm:bulletEnabled val="1"/>
        </dgm:presLayoutVars>
      </dgm:prSet>
      <dgm:spPr/>
    </dgm:pt>
    <dgm:pt modelId="{B32FE5FA-1187-4C06-8B77-D56844FAB62B}" type="pres">
      <dgm:prSet presAssocID="{3DF95223-8E96-449F-A04C-C73BF3B2E368}" presName="Accent3" presStyleCnt="0"/>
      <dgm:spPr/>
    </dgm:pt>
    <dgm:pt modelId="{4B80C1D9-3331-48BE-958C-68B436E50586}" type="pres">
      <dgm:prSet presAssocID="{3DF95223-8E96-449F-A04C-C73BF3B2E368}" presName="Accent" presStyleLbl="bgShp" presStyleIdx="2" presStyleCnt="6"/>
      <dgm:spPr/>
    </dgm:pt>
    <dgm:pt modelId="{53142732-96DA-4B56-B48B-896E32A4D7F3}" type="pres">
      <dgm:prSet presAssocID="{3DF95223-8E96-449F-A04C-C73BF3B2E368}" presName="Child3" presStyleLbl="node1" presStyleIdx="2" presStyleCnt="6">
        <dgm:presLayoutVars>
          <dgm:chMax val="0"/>
          <dgm:chPref val="0"/>
          <dgm:bulletEnabled val="1"/>
        </dgm:presLayoutVars>
      </dgm:prSet>
      <dgm:spPr/>
    </dgm:pt>
    <dgm:pt modelId="{493BD050-23B5-4B39-BCE4-EDCC926904B3}" type="pres">
      <dgm:prSet presAssocID="{A580A7F3-A819-47A3-AC48-2DC721530DEF}" presName="Accent4" presStyleCnt="0"/>
      <dgm:spPr/>
    </dgm:pt>
    <dgm:pt modelId="{4CDAE5BB-30A0-4A92-9C20-41DA8252591D}" type="pres">
      <dgm:prSet presAssocID="{A580A7F3-A819-47A3-AC48-2DC721530DEF}" presName="Accent" presStyleLbl="bgShp" presStyleIdx="3" presStyleCnt="6"/>
      <dgm:spPr/>
    </dgm:pt>
    <dgm:pt modelId="{245E8A1E-C01B-4B10-A6A2-C2E007CC883D}" type="pres">
      <dgm:prSet presAssocID="{A580A7F3-A819-47A3-AC48-2DC721530DEF}" presName="Child4" presStyleLbl="node1" presStyleIdx="3" presStyleCnt="6">
        <dgm:presLayoutVars>
          <dgm:chMax val="0"/>
          <dgm:chPref val="0"/>
          <dgm:bulletEnabled val="1"/>
        </dgm:presLayoutVars>
      </dgm:prSet>
      <dgm:spPr/>
    </dgm:pt>
    <dgm:pt modelId="{2AB45E79-118C-4164-96D1-8AA5BCA3443B}" type="pres">
      <dgm:prSet presAssocID="{D0A2CFA1-3308-4D38-8129-2902E1B10B72}" presName="Accent5" presStyleCnt="0"/>
      <dgm:spPr/>
    </dgm:pt>
    <dgm:pt modelId="{E4C49FCB-D880-4ED2-918B-DC96A98C4591}" type="pres">
      <dgm:prSet presAssocID="{D0A2CFA1-3308-4D38-8129-2902E1B10B72}" presName="Accent" presStyleLbl="bgShp" presStyleIdx="4" presStyleCnt="6"/>
      <dgm:spPr/>
    </dgm:pt>
    <dgm:pt modelId="{6222D744-51BD-4565-84BD-A15C8CF203E4}" type="pres">
      <dgm:prSet presAssocID="{D0A2CFA1-3308-4D38-8129-2902E1B10B72}" presName="Child5" presStyleLbl="node1" presStyleIdx="4" presStyleCnt="6">
        <dgm:presLayoutVars>
          <dgm:chMax val="0"/>
          <dgm:chPref val="0"/>
          <dgm:bulletEnabled val="1"/>
        </dgm:presLayoutVars>
      </dgm:prSet>
      <dgm:spPr/>
    </dgm:pt>
    <dgm:pt modelId="{340752FB-7046-49EF-BDD0-06D260A65E22}" type="pres">
      <dgm:prSet presAssocID="{9BD4DAEB-16FC-457A-9E66-B4E6580D6EBC}" presName="Accent6" presStyleCnt="0"/>
      <dgm:spPr/>
    </dgm:pt>
    <dgm:pt modelId="{CD32D3B1-CD75-444C-A7D7-2BF3AA773B8B}" type="pres">
      <dgm:prSet presAssocID="{9BD4DAEB-16FC-457A-9E66-B4E6580D6EBC}" presName="Accent" presStyleLbl="bgShp" presStyleIdx="5" presStyleCnt="6"/>
      <dgm:spPr/>
    </dgm:pt>
    <dgm:pt modelId="{FC39F46C-5855-4275-9700-772BF60E8DC8}" type="pres">
      <dgm:prSet presAssocID="{9BD4DAEB-16FC-457A-9E66-B4E6580D6EBC}" presName="Child6" presStyleLbl="node1" presStyleIdx="5" presStyleCnt="6" custLinFactNeighborY="-18184">
        <dgm:presLayoutVars>
          <dgm:chMax val="0"/>
          <dgm:chPref val="0"/>
          <dgm:bulletEnabled val="1"/>
        </dgm:presLayoutVars>
      </dgm:prSet>
      <dgm:spPr/>
    </dgm:pt>
  </dgm:ptLst>
  <dgm:cxnLst>
    <dgm:cxn modelId="{C273640A-F9CD-4063-A55E-A1F0FFA3D5FE}" type="presOf" srcId="{9BD4DAEB-16FC-457A-9E66-B4E6580D6EBC}" destId="{FC39F46C-5855-4275-9700-772BF60E8DC8}" srcOrd="0" destOrd="0" presId="urn:microsoft.com/office/officeart/2011/layout/HexagonRadial"/>
    <dgm:cxn modelId="{EE66FC10-C966-43D3-B97C-B785ADB4B803}" type="presOf" srcId="{D0A2CFA1-3308-4D38-8129-2902E1B10B72}" destId="{6222D744-51BD-4565-84BD-A15C8CF203E4}" srcOrd="0" destOrd="0" presId="urn:microsoft.com/office/officeart/2011/layout/HexagonRadial"/>
    <dgm:cxn modelId="{C84BAC12-4EF2-47EF-9D31-4553696319B4}" srcId="{B6E24F81-60B3-4AC3-9EA9-16EB49193981}" destId="{63CAB415-FD7F-4074-9265-0B793C497B10}" srcOrd="1" destOrd="0" parTransId="{22317E39-0A51-4344-B9CD-A7B038B15C7F}" sibTransId="{B90FC879-94DA-4960-8C6D-B80A98645FBF}"/>
    <dgm:cxn modelId="{87A32C34-37CF-4D2C-8068-444D53EE3BD3}" srcId="{B6E24F81-60B3-4AC3-9EA9-16EB49193981}" destId="{A580A7F3-A819-47A3-AC48-2DC721530DEF}" srcOrd="3" destOrd="0" parTransId="{E9B7A042-7DB9-4429-ACA8-90E06876C495}" sibTransId="{CA4E5571-44E0-47A5-A42A-758DF7A23A44}"/>
    <dgm:cxn modelId="{53287C60-258C-4D08-A619-D716E64D1210}" srcId="{B6E24F81-60B3-4AC3-9EA9-16EB49193981}" destId="{1216EFDC-1D37-4390-A712-95F557802654}" srcOrd="0" destOrd="0" parTransId="{15E6CC52-4B06-4902-B778-181A5DA77BC5}" sibTransId="{2EC100D9-22AF-4F5F-A3A0-92BCF0691C7B}"/>
    <dgm:cxn modelId="{B4430568-E5C7-46E0-B42A-0A6C195F04D3}" srcId="{B6E24F81-60B3-4AC3-9EA9-16EB49193981}" destId="{D0A2CFA1-3308-4D38-8129-2902E1B10B72}" srcOrd="4" destOrd="0" parTransId="{3D361B92-7D68-4FAE-84B4-05DAF299DFE7}" sibTransId="{A9A3150B-5019-46DA-B113-1DADA25299D3}"/>
    <dgm:cxn modelId="{5861A76B-88F6-4C90-A150-A4C7E446AC5E}" type="presOf" srcId="{63CAB415-FD7F-4074-9265-0B793C497B10}" destId="{F51BDD25-6595-4A19-9023-9E524FE4AA8B}" srcOrd="0" destOrd="0" presId="urn:microsoft.com/office/officeart/2011/layout/HexagonRadial"/>
    <dgm:cxn modelId="{707EC756-0521-487A-9A56-7BD98977D12F}" type="presOf" srcId="{7EC4652E-6097-481E-B103-00F848B95086}" destId="{39903206-141D-428F-BA5D-24E627ACDDFE}" srcOrd="0" destOrd="0" presId="urn:microsoft.com/office/officeart/2011/layout/HexagonRadial"/>
    <dgm:cxn modelId="{0664247F-9916-413A-BF43-BD136E58BDF2}" srcId="{B6E24F81-60B3-4AC3-9EA9-16EB49193981}" destId="{3DF95223-8E96-449F-A04C-C73BF3B2E368}" srcOrd="2" destOrd="0" parTransId="{58C8AFB0-D3B8-4023-B70F-85FA5F72CBFC}" sibTransId="{957B3AB5-752C-45A1-8E71-8400FA43CC59}"/>
    <dgm:cxn modelId="{A72D2F80-A3EF-4B62-AB58-A621FDB868DC}" type="presOf" srcId="{1216EFDC-1D37-4390-A712-95F557802654}" destId="{92B8B1CD-A7CB-494A-ACA8-4EFCD9D1B44A}" srcOrd="0" destOrd="0" presId="urn:microsoft.com/office/officeart/2011/layout/HexagonRadial"/>
    <dgm:cxn modelId="{1633228D-B508-4249-AD41-AFA10C881A9E}" type="presOf" srcId="{B6E24F81-60B3-4AC3-9EA9-16EB49193981}" destId="{F4E2E0D0-35D9-48A6-99EB-CA74A3398223}" srcOrd="0" destOrd="0" presId="urn:microsoft.com/office/officeart/2011/layout/HexagonRadial"/>
    <dgm:cxn modelId="{1E3F18BF-D0EE-4FD1-A5DF-40189ADC5A64}" type="presOf" srcId="{A580A7F3-A819-47A3-AC48-2DC721530DEF}" destId="{245E8A1E-C01B-4B10-A6A2-C2E007CC883D}" srcOrd="0" destOrd="0" presId="urn:microsoft.com/office/officeart/2011/layout/HexagonRadial"/>
    <dgm:cxn modelId="{E1AF2CE7-21F4-4973-A6DB-6D753CAB6C09}" type="presOf" srcId="{3DF95223-8E96-449F-A04C-C73BF3B2E368}" destId="{53142732-96DA-4B56-B48B-896E32A4D7F3}" srcOrd="0" destOrd="0" presId="urn:microsoft.com/office/officeart/2011/layout/HexagonRadial"/>
    <dgm:cxn modelId="{5414DFF3-D81E-4B8D-A7B8-289F201ED0E6}" srcId="{B6E24F81-60B3-4AC3-9EA9-16EB49193981}" destId="{9BD4DAEB-16FC-457A-9E66-B4E6580D6EBC}" srcOrd="5" destOrd="0" parTransId="{E80E08BC-9637-421A-9BA1-64AE63747868}" sibTransId="{ED2DE760-8F69-4268-8306-36E174F2584D}"/>
    <dgm:cxn modelId="{CEE84CF8-43EE-4AA1-A799-915C431BD9F5}" srcId="{7EC4652E-6097-481E-B103-00F848B95086}" destId="{B6E24F81-60B3-4AC3-9EA9-16EB49193981}" srcOrd="0" destOrd="0" parTransId="{C37124E1-7477-4A90-A2A4-C923E1CE2444}" sibTransId="{447E6A06-7F08-4235-9A64-550E0D068737}"/>
    <dgm:cxn modelId="{6E2F0562-E3C9-405B-A843-6C6C77FA2E0E}" type="presParOf" srcId="{39903206-141D-428F-BA5D-24E627ACDDFE}" destId="{F4E2E0D0-35D9-48A6-99EB-CA74A3398223}" srcOrd="0" destOrd="0" presId="urn:microsoft.com/office/officeart/2011/layout/HexagonRadial"/>
    <dgm:cxn modelId="{55B729FA-4BD3-4B14-BA15-3D976194C3D1}" type="presParOf" srcId="{39903206-141D-428F-BA5D-24E627ACDDFE}" destId="{A139658E-0C04-45B0-84F7-2F7704EB41C4}" srcOrd="1" destOrd="0" presId="urn:microsoft.com/office/officeart/2011/layout/HexagonRadial"/>
    <dgm:cxn modelId="{6FEB885B-C610-4C9B-97F8-BBF0C2360C56}" type="presParOf" srcId="{A139658E-0C04-45B0-84F7-2F7704EB41C4}" destId="{48C6A285-1E50-4248-AEA5-8FC50935A937}" srcOrd="0" destOrd="0" presId="urn:microsoft.com/office/officeart/2011/layout/HexagonRadial"/>
    <dgm:cxn modelId="{981E874F-D124-4F31-A460-D802D1C6CC74}" type="presParOf" srcId="{39903206-141D-428F-BA5D-24E627ACDDFE}" destId="{92B8B1CD-A7CB-494A-ACA8-4EFCD9D1B44A}" srcOrd="2" destOrd="0" presId="urn:microsoft.com/office/officeart/2011/layout/HexagonRadial"/>
    <dgm:cxn modelId="{ABDCD8A7-19C3-4A97-887F-8F5AE69311A5}" type="presParOf" srcId="{39903206-141D-428F-BA5D-24E627ACDDFE}" destId="{B7EA7EF6-0FD3-4F75-BDAC-B585276052AF}" srcOrd="3" destOrd="0" presId="urn:microsoft.com/office/officeart/2011/layout/HexagonRadial"/>
    <dgm:cxn modelId="{CB78CF65-1BF0-4EC3-BEAC-3FFD17C652DA}" type="presParOf" srcId="{B7EA7EF6-0FD3-4F75-BDAC-B585276052AF}" destId="{639E60D4-EC0D-48F9-A7C5-51734D9A73B9}" srcOrd="0" destOrd="0" presId="urn:microsoft.com/office/officeart/2011/layout/HexagonRadial"/>
    <dgm:cxn modelId="{AF27A584-02DC-4DF3-A955-832F9A7115E8}" type="presParOf" srcId="{39903206-141D-428F-BA5D-24E627ACDDFE}" destId="{F51BDD25-6595-4A19-9023-9E524FE4AA8B}" srcOrd="4" destOrd="0" presId="urn:microsoft.com/office/officeart/2011/layout/HexagonRadial"/>
    <dgm:cxn modelId="{93F6F49B-152E-47E9-853D-82678BF26C2C}" type="presParOf" srcId="{39903206-141D-428F-BA5D-24E627ACDDFE}" destId="{B32FE5FA-1187-4C06-8B77-D56844FAB62B}" srcOrd="5" destOrd="0" presId="urn:microsoft.com/office/officeart/2011/layout/HexagonRadial"/>
    <dgm:cxn modelId="{92676ACD-113E-447E-9F39-E1CCFBC28812}" type="presParOf" srcId="{B32FE5FA-1187-4C06-8B77-D56844FAB62B}" destId="{4B80C1D9-3331-48BE-958C-68B436E50586}" srcOrd="0" destOrd="0" presId="urn:microsoft.com/office/officeart/2011/layout/HexagonRadial"/>
    <dgm:cxn modelId="{98F1E37E-4056-4649-8A32-63D4964A5FF2}" type="presParOf" srcId="{39903206-141D-428F-BA5D-24E627ACDDFE}" destId="{53142732-96DA-4B56-B48B-896E32A4D7F3}" srcOrd="6" destOrd="0" presId="urn:microsoft.com/office/officeart/2011/layout/HexagonRadial"/>
    <dgm:cxn modelId="{B002A55D-327A-42E1-8FC6-1EC900D5EBAB}" type="presParOf" srcId="{39903206-141D-428F-BA5D-24E627ACDDFE}" destId="{493BD050-23B5-4B39-BCE4-EDCC926904B3}" srcOrd="7" destOrd="0" presId="urn:microsoft.com/office/officeart/2011/layout/HexagonRadial"/>
    <dgm:cxn modelId="{24E8B876-33B8-461A-840A-6603C8D48F1B}" type="presParOf" srcId="{493BD050-23B5-4B39-BCE4-EDCC926904B3}" destId="{4CDAE5BB-30A0-4A92-9C20-41DA8252591D}" srcOrd="0" destOrd="0" presId="urn:microsoft.com/office/officeart/2011/layout/HexagonRadial"/>
    <dgm:cxn modelId="{29F4507C-A718-4B94-A817-D6BE847CEA3C}" type="presParOf" srcId="{39903206-141D-428F-BA5D-24E627ACDDFE}" destId="{245E8A1E-C01B-4B10-A6A2-C2E007CC883D}" srcOrd="8" destOrd="0" presId="urn:microsoft.com/office/officeart/2011/layout/HexagonRadial"/>
    <dgm:cxn modelId="{71891FA1-1530-4100-852D-8F0C0A759959}" type="presParOf" srcId="{39903206-141D-428F-BA5D-24E627ACDDFE}" destId="{2AB45E79-118C-4164-96D1-8AA5BCA3443B}" srcOrd="9" destOrd="0" presId="urn:microsoft.com/office/officeart/2011/layout/HexagonRadial"/>
    <dgm:cxn modelId="{DA1BE3B8-94E1-4DA8-8C3A-4AF469B1EE7F}" type="presParOf" srcId="{2AB45E79-118C-4164-96D1-8AA5BCA3443B}" destId="{E4C49FCB-D880-4ED2-918B-DC96A98C4591}" srcOrd="0" destOrd="0" presId="urn:microsoft.com/office/officeart/2011/layout/HexagonRadial"/>
    <dgm:cxn modelId="{8A8AF256-49B1-4FE0-83A8-03914100AD5A}" type="presParOf" srcId="{39903206-141D-428F-BA5D-24E627ACDDFE}" destId="{6222D744-51BD-4565-84BD-A15C8CF203E4}" srcOrd="10" destOrd="0" presId="urn:microsoft.com/office/officeart/2011/layout/HexagonRadial"/>
    <dgm:cxn modelId="{A26B2191-6A0D-4EAF-8E95-647582647751}" type="presParOf" srcId="{39903206-141D-428F-BA5D-24E627ACDDFE}" destId="{340752FB-7046-49EF-BDD0-06D260A65E22}" srcOrd="11" destOrd="0" presId="urn:microsoft.com/office/officeart/2011/layout/HexagonRadial"/>
    <dgm:cxn modelId="{27B922B2-09CC-4FE9-B8C0-0E2EDE1EA592}" type="presParOf" srcId="{340752FB-7046-49EF-BDD0-06D260A65E22}" destId="{CD32D3B1-CD75-444C-A7D7-2BF3AA773B8B}" srcOrd="0" destOrd="0" presId="urn:microsoft.com/office/officeart/2011/layout/HexagonRadial"/>
    <dgm:cxn modelId="{E82C97B8-D452-46B1-B94F-C503D5162FCB}" type="presParOf" srcId="{39903206-141D-428F-BA5D-24E627ACDDFE}" destId="{FC39F46C-5855-4275-9700-772BF60E8DC8}" srcOrd="12" destOrd="0" presId="urn:microsoft.com/office/officeart/2011/layout/HexagonRadial"/>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D3C1EA-68C7-4C72-95BB-BDBF0EFD6292}"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6739F167-C972-430A-BDB3-B02719693D42}">
      <dgm:prSet phldrT="[Text]"/>
      <dgm:spPr/>
      <dgm:t>
        <a:bodyPr/>
        <a:lstStyle/>
        <a:p>
          <a:r>
            <a:rPr lang="en-US" dirty="0"/>
            <a:t>Bureaucracy</a:t>
          </a:r>
        </a:p>
      </dgm:t>
    </dgm:pt>
    <dgm:pt modelId="{F5C28A44-5612-41A1-A2D0-86016B99A0B2}" type="parTrans" cxnId="{E6DED18D-C1B4-4C23-AB77-939AB2CFBF16}">
      <dgm:prSet/>
      <dgm:spPr/>
      <dgm:t>
        <a:bodyPr/>
        <a:lstStyle/>
        <a:p>
          <a:endParaRPr lang="en-US"/>
        </a:p>
      </dgm:t>
    </dgm:pt>
    <dgm:pt modelId="{68277060-03A7-40C0-A81B-CADBC8124BC6}" type="sibTrans" cxnId="{E6DED18D-C1B4-4C23-AB77-939AB2CFBF16}">
      <dgm:prSet/>
      <dgm:spPr/>
      <dgm:t>
        <a:bodyPr/>
        <a:lstStyle/>
        <a:p>
          <a:endParaRPr lang="en-US"/>
        </a:p>
      </dgm:t>
    </dgm:pt>
    <dgm:pt modelId="{01440A7D-3DB8-4462-9483-869D2640FDCD}">
      <dgm:prSet phldrT="[Text]"/>
      <dgm:spPr/>
      <dgm:t>
        <a:bodyPr/>
        <a:lstStyle/>
        <a:p>
          <a:r>
            <a:rPr lang="en-US" dirty="0"/>
            <a:t>Position defines you</a:t>
          </a:r>
        </a:p>
      </dgm:t>
    </dgm:pt>
    <dgm:pt modelId="{DC83668D-E772-436F-932B-CCF52C74DDA8}" type="parTrans" cxnId="{6A35607E-D2FA-4807-8D81-C344FCBBF877}">
      <dgm:prSet/>
      <dgm:spPr/>
      <dgm:t>
        <a:bodyPr/>
        <a:lstStyle/>
        <a:p>
          <a:endParaRPr lang="en-US"/>
        </a:p>
      </dgm:t>
    </dgm:pt>
    <dgm:pt modelId="{DE73DC4B-34A8-47CF-8B0D-4C0775AF45BF}" type="sibTrans" cxnId="{6A35607E-D2FA-4807-8D81-C344FCBBF877}">
      <dgm:prSet/>
      <dgm:spPr/>
      <dgm:t>
        <a:bodyPr/>
        <a:lstStyle/>
        <a:p>
          <a:endParaRPr lang="en-US"/>
        </a:p>
      </dgm:t>
    </dgm:pt>
    <dgm:pt modelId="{362CE05F-216D-4834-9ED0-703AF663D20D}">
      <dgm:prSet phldrT="[Text]"/>
      <dgm:spPr/>
      <dgm:t>
        <a:bodyPr/>
        <a:lstStyle/>
        <a:p>
          <a:r>
            <a:rPr lang="en-US" dirty="0"/>
            <a:t>Production</a:t>
          </a:r>
        </a:p>
      </dgm:t>
    </dgm:pt>
    <dgm:pt modelId="{16CB47D1-E057-4F68-BB73-C38CC499EC3D}" type="parTrans" cxnId="{32AA3F4C-DE91-418D-B824-D87AC1FCC459}">
      <dgm:prSet/>
      <dgm:spPr/>
      <dgm:t>
        <a:bodyPr/>
        <a:lstStyle/>
        <a:p>
          <a:endParaRPr lang="en-US"/>
        </a:p>
      </dgm:t>
    </dgm:pt>
    <dgm:pt modelId="{30992C5A-94C7-41ED-B6AA-AC9DC6F09D8E}" type="sibTrans" cxnId="{32AA3F4C-DE91-418D-B824-D87AC1FCC459}">
      <dgm:prSet/>
      <dgm:spPr/>
      <dgm:t>
        <a:bodyPr/>
        <a:lstStyle/>
        <a:p>
          <a:endParaRPr lang="en-US"/>
        </a:p>
      </dgm:t>
    </dgm:pt>
    <dgm:pt modelId="{970CF65B-9C5E-4AEF-A6ED-9D7592A8EBF4}">
      <dgm:prSet phldrT="[Text]"/>
      <dgm:spPr/>
      <dgm:t>
        <a:bodyPr/>
        <a:lstStyle/>
        <a:p>
          <a:r>
            <a:rPr lang="en-US" dirty="0"/>
            <a:t>Meritocracy</a:t>
          </a:r>
        </a:p>
      </dgm:t>
    </dgm:pt>
    <dgm:pt modelId="{A7DED40E-E9C7-461A-A335-B509FD6D75A6}" type="parTrans" cxnId="{4BA1ED80-3460-4616-9A50-F8E8E144C667}">
      <dgm:prSet/>
      <dgm:spPr/>
      <dgm:t>
        <a:bodyPr/>
        <a:lstStyle/>
        <a:p>
          <a:endParaRPr lang="en-US"/>
        </a:p>
      </dgm:t>
    </dgm:pt>
    <dgm:pt modelId="{4C376B0C-D99A-4547-A86C-5FF860E33BD8}" type="sibTrans" cxnId="{4BA1ED80-3460-4616-9A50-F8E8E144C667}">
      <dgm:prSet/>
      <dgm:spPr/>
      <dgm:t>
        <a:bodyPr/>
        <a:lstStyle/>
        <a:p>
          <a:endParaRPr lang="en-US"/>
        </a:p>
      </dgm:t>
    </dgm:pt>
    <dgm:pt modelId="{55594AA8-3F1C-42BA-A02E-2D94429F5434}">
      <dgm:prSet phldrT="[Text]"/>
      <dgm:spPr/>
      <dgm:t>
        <a:bodyPr/>
        <a:lstStyle/>
        <a:p>
          <a:r>
            <a:rPr lang="en-US" dirty="0"/>
            <a:t>Expertise defines you</a:t>
          </a:r>
        </a:p>
      </dgm:t>
    </dgm:pt>
    <dgm:pt modelId="{80AEAAA8-E3D6-4715-86AF-C65616EC72FD}" type="parTrans" cxnId="{4B95234F-1D87-4BA0-B5B4-05D09365814D}">
      <dgm:prSet/>
      <dgm:spPr/>
      <dgm:t>
        <a:bodyPr/>
        <a:lstStyle/>
        <a:p>
          <a:endParaRPr lang="en-US"/>
        </a:p>
      </dgm:t>
    </dgm:pt>
    <dgm:pt modelId="{261A2BB7-D6B0-42BF-BC47-1F7D0198C92E}" type="sibTrans" cxnId="{4B95234F-1D87-4BA0-B5B4-05D09365814D}">
      <dgm:prSet/>
      <dgm:spPr/>
      <dgm:t>
        <a:bodyPr/>
        <a:lstStyle/>
        <a:p>
          <a:endParaRPr lang="en-US"/>
        </a:p>
      </dgm:t>
    </dgm:pt>
    <dgm:pt modelId="{A54F931F-F44C-4D4D-A08E-02EEC5D5F6F3}">
      <dgm:prSet phldrT="[Text]"/>
      <dgm:spPr/>
      <dgm:t>
        <a:bodyPr/>
        <a:lstStyle/>
        <a:p>
          <a:r>
            <a:rPr lang="en-US" dirty="0"/>
            <a:t>Data Analysis</a:t>
          </a:r>
        </a:p>
      </dgm:t>
    </dgm:pt>
    <dgm:pt modelId="{8A8E4FA7-20BA-4302-8A22-700CD51B6987}" type="parTrans" cxnId="{12D2215D-B242-49A9-A811-675466FEF98C}">
      <dgm:prSet/>
      <dgm:spPr/>
      <dgm:t>
        <a:bodyPr/>
        <a:lstStyle/>
        <a:p>
          <a:endParaRPr lang="en-US"/>
        </a:p>
      </dgm:t>
    </dgm:pt>
    <dgm:pt modelId="{74633968-D8C4-4437-94DA-862D7143CD78}" type="sibTrans" cxnId="{12D2215D-B242-49A9-A811-675466FEF98C}">
      <dgm:prSet/>
      <dgm:spPr/>
      <dgm:t>
        <a:bodyPr/>
        <a:lstStyle/>
        <a:p>
          <a:endParaRPr lang="en-US"/>
        </a:p>
      </dgm:t>
    </dgm:pt>
    <dgm:pt modelId="{66641F15-E14C-4552-83EF-7F7C053CF290}">
      <dgm:prSet phldrT="[Text]"/>
      <dgm:spPr/>
      <dgm:t>
        <a:bodyPr/>
        <a:lstStyle/>
        <a:p>
          <a:r>
            <a:rPr lang="en-US" dirty="0"/>
            <a:t>Adhocracy</a:t>
          </a:r>
        </a:p>
      </dgm:t>
    </dgm:pt>
    <dgm:pt modelId="{A1055B5B-F7EC-4E23-A6CC-4B2D382CAE2C}" type="parTrans" cxnId="{CF11DC50-80E4-46C5-BD6A-C354EA6EC558}">
      <dgm:prSet/>
      <dgm:spPr/>
      <dgm:t>
        <a:bodyPr/>
        <a:lstStyle/>
        <a:p>
          <a:endParaRPr lang="en-US"/>
        </a:p>
      </dgm:t>
    </dgm:pt>
    <dgm:pt modelId="{862E6A5E-947B-4A8A-B79F-116F7994C60F}" type="sibTrans" cxnId="{CF11DC50-80E4-46C5-BD6A-C354EA6EC558}">
      <dgm:prSet/>
      <dgm:spPr/>
      <dgm:t>
        <a:bodyPr/>
        <a:lstStyle/>
        <a:p>
          <a:endParaRPr lang="en-US"/>
        </a:p>
      </dgm:t>
    </dgm:pt>
    <dgm:pt modelId="{A66DBC81-2132-43D7-9F52-0CAE84324BA4}">
      <dgm:prSet phldrT="[Text]"/>
      <dgm:spPr/>
      <dgm:t>
        <a:bodyPr/>
        <a:lstStyle/>
        <a:p>
          <a:r>
            <a:rPr lang="en-US" dirty="0"/>
            <a:t>Day @ work defines you</a:t>
          </a:r>
        </a:p>
      </dgm:t>
    </dgm:pt>
    <dgm:pt modelId="{8243FC24-B520-4345-A100-D6980DA3FD99}" type="parTrans" cxnId="{1F8D6E8B-666C-4020-9388-CB99FEC3F5E8}">
      <dgm:prSet/>
      <dgm:spPr/>
      <dgm:t>
        <a:bodyPr/>
        <a:lstStyle/>
        <a:p>
          <a:endParaRPr lang="en-US"/>
        </a:p>
      </dgm:t>
    </dgm:pt>
    <dgm:pt modelId="{81B9C02A-B9EE-49A1-9190-0668174AEA7F}" type="sibTrans" cxnId="{1F8D6E8B-666C-4020-9388-CB99FEC3F5E8}">
      <dgm:prSet/>
      <dgm:spPr/>
      <dgm:t>
        <a:bodyPr/>
        <a:lstStyle/>
        <a:p>
          <a:endParaRPr lang="en-US"/>
        </a:p>
      </dgm:t>
    </dgm:pt>
    <dgm:pt modelId="{1F60510B-EEF8-4E5F-96F7-A08E1151EAE8}">
      <dgm:prSet phldrT="[Text]"/>
      <dgm:spPr/>
      <dgm:t>
        <a:bodyPr/>
        <a:lstStyle/>
        <a:p>
          <a:r>
            <a:rPr lang="en-US" dirty="0"/>
            <a:t>Agile Action</a:t>
          </a:r>
        </a:p>
      </dgm:t>
    </dgm:pt>
    <dgm:pt modelId="{7079C920-6CEA-4034-8B3F-255980FFFA02}" type="parTrans" cxnId="{82BCEB71-30F9-4BCF-972D-7BC9FB4ABCB3}">
      <dgm:prSet/>
      <dgm:spPr/>
      <dgm:t>
        <a:bodyPr/>
        <a:lstStyle/>
        <a:p>
          <a:endParaRPr lang="en-US"/>
        </a:p>
      </dgm:t>
    </dgm:pt>
    <dgm:pt modelId="{C669FD46-6E02-41F6-AE9F-14E58136C126}" type="sibTrans" cxnId="{82BCEB71-30F9-4BCF-972D-7BC9FB4ABCB3}">
      <dgm:prSet/>
      <dgm:spPr/>
      <dgm:t>
        <a:bodyPr/>
        <a:lstStyle/>
        <a:p>
          <a:endParaRPr lang="en-US"/>
        </a:p>
      </dgm:t>
    </dgm:pt>
    <dgm:pt modelId="{4D1064BD-F080-4E44-A475-B3F8CE65AB87}">
      <dgm:prSet phldrT="[Text]"/>
      <dgm:spPr/>
      <dgm:t>
        <a:bodyPr/>
        <a:lstStyle/>
        <a:p>
          <a:endParaRPr lang="en-US" dirty="0"/>
        </a:p>
      </dgm:t>
    </dgm:pt>
    <dgm:pt modelId="{D215954C-F855-4EDE-9E80-1DE5FE414E47}" type="parTrans" cxnId="{04260011-D616-4827-BEEA-03C6B871180D}">
      <dgm:prSet/>
      <dgm:spPr/>
    </dgm:pt>
    <dgm:pt modelId="{F0377F05-DA94-40FF-88BC-A2527340D55D}" type="sibTrans" cxnId="{04260011-D616-4827-BEEA-03C6B871180D}">
      <dgm:prSet/>
      <dgm:spPr/>
    </dgm:pt>
    <dgm:pt modelId="{B2BCFD22-76F1-4A1C-AA9A-B073462DCE2B}">
      <dgm:prSet phldrT="[Text]"/>
      <dgm:spPr/>
      <dgm:t>
        <a:bodyPr/>
        <a:lstStyle/>
        <a:p>
          <a:r>
            <a:rPr lang="en-US" dirty="0"/>
            <a:t> Rules</a:t>
          </a:r>
        </a:p>
      </dgm:t>
    </dgm:pt>
    <dgm:pt modelId="{CE2CD82C-54D4-492D-BBD9-CBFA585B3793}" type="parTrans" cxnId="{F1B19F12-C414-4990-B747-65991554BE11}">
      <dgm:prSet/>
      <dgm:spPr/>
    </dgm:pt>
    <dgm:pt modelId="{9C1C1855-B72C-4111-9042-4A26995C35F0}" type="sibTrans" cxnId="{F1B19F12-C414-4990-B747-65991554BE11}">
      <dgm:prSet/>
      <dgm:spPr/>
    </dgm:pt>
    <dgm:pt modelId="{F3689DF5-00E4-48A8-9B20-E9B9E3EDC359}">
      <dgm:prSet phldrT="[Text]"/>
      <dgm:spPr/>
      <dgm:t>
        <a:bodyPr/>
        <a:lstStyle/>
        <a:p>
          <a:r>
            <a:rPr lang="en-US" dirty="0"/>
            <a:t>Mutual Adjustment </a:t>
          </a:r>
        </a:p>
      </dgm:t>
    </dgm:pt>
    <dgm:pt modelId="{8114BB79-9CAE-41D8-A303-2DAEBE4EF7B5}" type="parTrans" cxnId="{8F3C7F3B-07CF-4A7B-B427-21FE412CA1E5}">
      <dgm:prSet/>
      <dgm:spPr/>
    </dgm:pt>
    <dgm:pt modelId="{8AB01098-6470-4BAE-8911-BC6A9BD52162}" type="sibTrans" cxnId="{8F3C7F3B-07CF-4A7B-B427-21FE412CA1E5}">
      <dgm:prSet/>
      <dgm:spPr/>
    </dgm:pt>
    <dgm:pt modelId="{65864054-F552-4E07-82D6-5E022AFDF8D4}">
      <dgm:prSet phldrT="[Text]"/>
      <dgm:spPr/>
      <dgm:t>
        <a:bodyPr/>
        <a:lstStyle/>
        <a:p>
          <a:r>
            <a:rPr lang="en-US" dirty="0"/>
            <a:t>Opportunity</a:t>
          </a:r>
        </a:p>
      </dgm:t>
    </dgm:pt>
    <dgm:pt modelId="{4BF3A2C8-0AFD-4227-95C3-4377D2A823E8}" type="parTrans" cxnId="{A38FA44E-413D-4513-9927-7FE8270495CC}">
      <dgm:prSet/>
      <dgm:spPr/>
    </dgm:pt>
    <dgm:pt modelId="{7DCA2705-611C-4403-A341-5433BD49A26B}" type="sibTrans" cxnId="{A38FA44E-413D-4513-9927-7FE8270495CC}">
      <dgm:prSet/>
      <dgm:spPr/>
    </dgm:pt>
    <dgm:pt modelId="{F8D8F666-98BD-4EFA-B0F8-CAA97B13ED8F}">
      <dgm:prSet phldrT="[Text]"/>
      <dgm:spPr/>
      <dgm:t>
        <a:bodyPr/>
        <a:lstStyle/>
        <a:p>
          <a:r>
            <a:rPr lang="en-US" dirty="0"/>
            <a:t>Rewards</a:t>
          </a:r>
        </a:p>
      </dgm:t>
    </dgm:pt>
    <dgm:pt modelId="{43C615A8-8AE6-425E-A7BA-4CFC4DC240FF}" type="parTrans" cxnId="{3CFBC015-CE0A-46FE-BA78-6EFC79A80B21}">
      <dgm:prSet/>
      <dgm:spPr/>
    </dgm:pt>
    <dgm:pt modelId="{B0AEBCBF-ADE7-4764-9A9D-80EEB8B94FB9}" type="sibTrans" cxnId="{3CFBC015-CE0A-46FE-BA78-6EFC79A80B21}">
      <dgm:prSet/>
      <dgm:spPr/>
    </dgm:pt>
    <dgm:pt modelId="{814FBF90-E29A-4FA9-851F-91FE8242E06A}">
      <dgm:prSet phldrT="[Text]"/>
      <dgm:spPr/>
      <dgm:t>
        <a:bodyPr/>
        <a:lstStyle/>
        <a:p>
          <a:r>
            <a:rPr lang="en-US" dirty="0"/>
            <a:t>Personal Mastery</a:t>
          </a:r>
        </a:p>
      </dgm:t>
    </dgm:pt>
    <dgm:pt modelId="{D891DCD7-FEA5-4615-99A5-27A23232F839}" type="parTrans" cxnId="{6B4E7402-BEB5-410D-8D91-5DF82C016E99}">
      <dgm:prSet/>
      <dgm:spPr/>
    </dgm:pt>
    <dgm:pt modelId="{C48C084E-0598-4E88-9AA5-4FA0BA47D87D}" type="sibTrans" cxnId="{6B4E7402-BEB5-410D-8D91-5DF82C016E99}">
      <dgm:prSet/>
      <dgm:spPr/>
    </dgm:pt>
    <dgm:pt modelId="{E1F02E03-2886-40CA-BAC9-29EBC8A555AF}">
      <dgm:prSet phldrT="[Text]"/>
      <dgm:spPr/>
      <dgm:t>
        <a:bodyPr/>
        <a:lstStyle/>
        <a:p>
          <a:r>
            <a:rPr lang="en-US" dirty="0"/>
            <a:t>Achievement</a:t>
          </a:r>
        </a:p>
      </dgm:t>
    </dgm:pt>
    <dgm:pt modelId="{E372DA8A-C7FF-491B-B67B-01203E20BDBA}" type="parTrans" cxnId="{C352D6FC-D0FA-4A4C-8109-8F01903EB007}">
      <dgm:prSet/>
      <dgm:spPr/>
    </dgm:pt>
    <dgm:pt modelId="{65A5DF99-A0E7-4D0D-A6B2-136EBFBD344B}" type="sibTrans" cxnId="{C352D6FC-D0FA-4A4C-8109-8F01903EB007}">
      <dgm:prSet/>
      <dgm:spPr/>
    </dgm:pt>
    <dgm:pt modelId="{4473DE02-13DA-4978-AD6D-983DB3545371}">
      <dgm:prSet phldrT="[Text]"/>
      <dgm:spPr/>
      <dgm:t>
        <a:bodyPr/>
        <a:lstStyle/>
        <a:p>
          <a:r>
            <a:rPr lang="en-US" dirty="0"/>
            <a:t>Hierarchy</a:t>
          </a:r>
        </a:p>
      </dgm:t>
    </dgm:pt>
    <dgm:pt modelId="{D7DECE94-D6A9-4B28-B0CB-0FD792237601}" type="parTrans" cxnId="{8783ED6D-D2DE-40D0-917C-00F9A50BA8C6}">
      <dgm:prSet/>
      <dgm:spPr/>
    </dgm:pt>
    <dgm:pt modelId="{48BD9B82-8269-42CB-B740-698771D303E2}" type="sibTrans" cxnId="{8783ED6D-D2DE-40D0-917C-00F9A50BA8C6}">
      <dgm:prSet/>
      <dgm:spPr/>
    </dgm:pt>
    <dgm:pt modelId="{6FC134F6-FD93-4F1C-9911-ECDE84D0789A}">
      <dgm:prSet phldrT="[Text]"/>
      <dgm:spPr/>
      <dgm:t>
        <a:bodyPr/>
        <a:lstStyle/>
        <a:p>
          <a:r>
            <a:rPr lang="en-US" dirty="0"/>
            <a:t>Logical Argument</a:t>
          </a:r>
        </a:p>
      </dgm:t>
    </dgm:pt>
    <dgm:pt modelId="{2D7E7E2D-0A15-468D-8A90-2087F4F75CD9}" type="parTrans" cxnId="{1929E978-4511-458D-8778-CAEAEA337767}">
      <dgm:prSet/>
      <dgm:spPr/>
    </dgm:pt>
    <dgm:pt modelId="{017598D1-EE9B-4777-B314-9355F8DB7353}" type="sibTrans" cxnId="{1929E978-4511-458D-8778-CAEAEA337767}">
      <dgm:prSet/>
      <dgm:spPr/>
    </dgm:pt>
    <dgm:pt modelId="{7F090B84-A257-4305-8BF4-23E33FD40D82}">
      <dgm:prSet phldrT="[Text]"/>
      <dgm:spPr/>
      <dgm:t>
        <a:bodyPr/>
        <a:lstStyle/>
        <a:p>
          <a:r>
            <a:rPr lang="en-US" dirty="0"/>
            <a:t>Experiment</a:t>
          </a:r>
        </a:p>
      </dgm:t>
    </dgm:pt>
    <dgm:pt modelId="{3AE17CB6-9253-4DF1-B8A2-4841B2327104}" type="parTrans" cxnId="{A5BBFFFA-5040-4091-9F4A-29C11D29F11A}">
      <dgm:prSet/>
      <dgm:spPr/>
    </dgm:pt>
    <dgm:pt modelId="{5242168B-FCB8-4C67-8DC0-1496052A8584}" type="sibTrans" cxnId="{A5BBFFFA-5040-4091-9F4A-29C11D29F11A}">
      <dgm:prSet/>
      <dgm:spPr/>
    </dgm:pt>
    <dgm:pt modelId="{40D89BCE-A282-4B31-BF71-984680A0F385}">
      <dgm:prSet phldrT="[Text]"/>
      <dgm:spPr/>
      <dgm:t>
        <a:bodyPr/>
        <a:lstStyle/>
        <a:p>
          <a:r>
            <a:rPr lang="en-US" dirty="0"/>
            <a:t>Monitor &amp; Control</a:t>
          </a:r>
        </a:p>
      </dgm:t>
    </dgm:pt>
    <dgm:pt modelId="{65201A85-83A0-4C96-B852-C45157A3C458}" type="parTrans" cxnId="{BE58EE2B-4715-4457-ACF6-87DEAD996604}">
      <dgm:prSet/>
      <dgm:spPr/>
    </dgm:pt>
    <dgm:pt modelId="{5A31E723-FCBE-4521-A2AC-BE36F0065FA5}" type="sibTrans" cxnId="{BE58EE2B-4715-4457-ACF6-87DEAD996604}">
      <dgm:prSet/>
      <dgm:spPr/>
    </dgm:pt>
    <dgm:pt modelId="{DC9734C7-7A2A-4F07-9798-015AEA8C5819}">
      <dgm:prSet phldrT="[Text]"/>
      <dgm:spPr/>
      <dgm:t>
        <a:bodyPr/>
        <a:lstStyle/>
        <a:p>
          <a:r>
            <a:rPr lang="en-US" dirty="0"/>
            <a:t>Expertise and info flow </a:t>
          </a:r>
        </a:p>
      </dgm:t>
    </dgm:pt>
    <dgm:pt modelId="{AA967E05-0382-4DB1-A3DC-1472CD2E0D53}" type="parTrans" cxnId="{1FECEE96-8B6B-438F-BAA0-8C936DC0A4EF}">
      <dgm:prSet/>
      <dgm:spPr/>
    </dgm:pt>
    <dgm:pt modelId="{93B361E1-494B-4946-B607-6C5A940DF066}" type="sibTrans" cxnId="{1FECEE96-8B6B-438F-BAA0-8C936DC0A4EF}">
      <dgm:prSet/>
      <dgm:spPr/>
    </dgm:pt>
    <dgm:pt modelId="{913BA125-9044-4E05-9081-0087EC75CCC6}">
      <dgm:prSet phldrT="[Text]"/>
      <dgm:spPr/>
      <dgm:t>
        <a:bodyPr/>
        <a:lstStyle/>
        <a:p>
          <a:r>
            <a:rPr lang="en-US" dirty="0"/>
            <a:t>Direct-Enable-Let go</a:t>
          </a:r>
        </a:p>
      </dgm:t>
    </dgm:pt>
    <dgm:pt modelId="{2176E367-7708-4A02-9216-9D37F918DC62}" type="parTrans" cxnId="{527343DE-E561-4582-9159-307CFB9EED5F}">
      <dgm:prSet/>
      <dgm:spPr/>
    </dgm:pt>
    <dgm:pt modelId="{AF0AC550-8440-4705-B82A-562A0DF76CD2}" type="sibTrans" cxnId="{527343DE-E561-4582-9159-307CFB9EED5F}">
      <dgm:prSet/>
      <dgm:spPr/>
    </dgm:pt>
    <dgm:pt modelId="{1D11BF56-35CE-4B79-8F52-AB349948B80A}" type="pres">
      <dgm:prSet presAssocID="{20D3C1EA-68C7-4C72-95BB-BDBF0EFD6292}" presName="Name0" presStyleCnt="0">
        <dgm:presLayoutVars>
          <dgm:dir/>
          <dgm:animLvl val="lvl"/>
          <dgm:resizeHandles val="exact"/>
        </dgm:presLayoutVars>
      </dgm:prSet>
      <dgm:spPr/>
    </dgm:pt>
    <dgm:pt modelId="{7CB2B340-2205-4579-B1E8-E04C9DCF7ABC}" type="pres">
      <dgm:prSet presAssocID="{6739F167-C972-430A-BDB3-B02719693D42}" presName="composite" presStyleCnt="0"/>
      <dgm:spPr/>
    </dgm:pt>
    <dgm:pt modelId="{1AF0D1B5-A01F-491F-ABB9-23F92C4297F9}" type="pres">
      <dgm:prSet presAssocID="{6739F167-C972-430A-BDB3-B02719693D42}" presName="parTx" presStyleLbl="alignNode1" presStyleIdx="0" presStyleCnt="3">
        <dgm:presLayoutVars>
          <dgm:chMax val="0"/>
          <dgm:chPref val="0"/>
          <dgm:bulletEnabled val="1"/>
        </dgm:presLayoutVars>
      </dgm:prSet>
      <dgm:spPr/>
    </dgm:pt>
    <dgm:pt modelId="{FDE2EC6A-5056-462F-879E-211A3297C338}" type="pres">
      <dgm:prSet presAssocID="{6739F167-C972-430A-BDB3-B02719693D42}" presName="desTx" presStyleLbl="alignAccFollowNode1" presStyleIdx="0" presStyleCnt="3">
        <dgm:presLayoutVars>
          <dgm:bulletEnabled val="1"/>
        </dgm:presLayoutVars>
      </dgm:prSet>
      <dgm:spPr/>
    </dgm:pt>
    <dgm:pt modelId="{F6F14DA1-4C55-450A-B1BD-6846B443F936}" type="pres">
      <dgm:prSet presAssocID="{68277060-03A7-40C0-A81B-CADBC8124BC6}" presName="space" presStyleCnt="0"/>
      <dgm:spPr/>
    </dgm:pt>
    <dgm:pt modelId="{C4A6108E-B752-4FC9-93DA-1D6AC4ABACCB}" type="pres">
      <dgm:prSet presAssocID="{970CF65B-9C5E-4AEF-A6ED-9D7592A8EBF4}" presName="composite" presStyleCnt="0"/>
      <dgm:spPr/>
    </dgm:pt>
    <dgm:pt modelId="{9C283A4B-6B9C-4CD9-9239-71F2DBBD8C30}" type="pres">
      <dgm:prSet presAssocID="{970CF65B-9C5E-4AEF-A6ED-9D7592A8EBF4}" presName="parTx" presStyleLbl="alignNode1" presStyleIdx="1" presStyleCnt="3">
        <dgm:presLayoutVars>
          <dgm:chMax val="0"/>
          <dgm:chPref val="0"/>
          <dgm:bulletEnabled val="1"/>
        </dgm:presLayoutVars>
      </dgm:prSet>
      <dgm:spPr/>
    </dgm:pt>
    <dgm:pt modelId="{5DFA751A-8B11-426C-9F8C-69EE97BD605E}" type="pres">
      <dgm:prSet presAssocID="{970CF65B-9C5E-4AEF-A6ED-9D7592A8EBF4}" presName="desTx" presStyleLbl="alignAccFollowNode1" presStyleIdx="1" presStyleCnt="3">
        <dgm:presLayoutVars>
          <dgm:bulletEnabled val="1"/>
        </dgm:presLayoutVars>
      </dgm:prSet>
      <dgm:spPr/>
    </dgm:pt>
    <dgm:pt modelId="{9A2F5E8C-D168-4355-9E7D-C47FFBF0D61B}" type="pres">
      <dgm:prSet presAssocID="{4C376B0C-D99A-4547-A86C-5FF860E33BD8}" presName="space" presStyleCnt="0"/>
      <dgm:spPr/>
    </dgm:pt>
    <dgm:pt modelId="{27BCD949-1F28-479C-A12D-6AE178AF5146}" type="pres">
      <dgm:prSet presAssocID="{66641F15-E14C-4552-83EF-7F7C053CF290}" presName="composite" presStyleCnt="0"/>
      <dgm:spPr/>
    </dgm:pt>
    <dgm:pt modelId="{D099F701-8BE8-495A-B353-9AE28A984DF8}" type="pres">
      <dgm:prSet presAssocID="{66641F15-E14C-4552-83EF-7F7C053CF290}" presName="parTx" presStyleLbl="alignNode1" presStyleIdx="2" presStyleCnt="3">
        <dgm:presLayoutVars>
          <dgm:chMax val="0"/>
          <dgm:chPref val="0"/>
          <dgm:bulletEnabled val="1"/>
        </dgm:presLayoutVars>
      </dgm:prSet>
      <dgm:spPr/>
    </dgm:pt>
    <dgm:pt modelId="{C36C75D2-21B6-42AA-944A-4E1A4FF18448}" type="pres">
      <dgm:prSet presAssocID="{66641F15-E14C-4552-83EF-7F7C053CF290}" presName="desTx" presStyleLbl="alignAccFollowNode1" presStyleIdx="2" presStyleCnt="3">
        <dgm:presLayoutVars>
          <dgm:bulletEnabled val="1"/>
        </dgm:presLayoutVars>
      </dgm:prSet>
      <dgm:spPr/>
    </dgm:pt>
  </dgm:ptLst>
  <dgm:cxnLst>
    <dgm:cxn modelId="{6B4E7402-BEB5-410D-8D91-5DF82C016E99}" srcId="{970CF65B-9C5E-4AEF-A6ED-9D7592A8EBF4}" destId="{814FBF90-E29A-4FA9-851F-91FE8242E06A}" srcOrd="4" destOrd="0" parTransId="{D891DCD7-FEA5-4615-99A5-27A23232F839}" sibTransId="{C48C084E-0598-4E88-9AA5-4FA0BA47D87D}"/>
    <dgm:cxn modelId="{04260011-D616-4827-BEEA-03C6B871180D}" srcId="{66641F15-E14C-4552-83EF-7F7C053CF290}" destId="{4D1064BD-F080-4E44-A475-B3F8CE65AB87}" srcOrd="6" destOrd="0" parTransId="{D215954C-F855-4EDE-9E80-1DE5FE414E47}" sibTransId="{F0377F05-DA94-40FF-88BC-A2527340D55D}"/>
    <dgm:cxn modelId="{F1B19F12-C414-4990-B747-65991554BE11}" srcId="{6739F167-C972-430A-BDB3-B02719693D42}" destId="{B2BCFD22-76F1-4A1C-AA9A-B073462DCE2B}" srcOrd="2" destOrd="0" parTransId="{CE2CD82C-54D4-492D-BBD9-CBFA585B3793}" sibTransId="{9C1C1855-B72C-4111-9042-4A26995C35F0}"/>
    <dgm:cxn modelId="{3CFBC015-CE0A-46FE-BA78-6EFC79A80B21}" srcId="{6739F167-C972-430A-BDB3-B02719693D42}" destId="{F8D8F666-98BD-4EFA-B0F8-CAA97B13ED8F}" srcOrd="4" destOrd="0" parTransId="{43C615A8-8AE6-425E-A7BA-4CFC4DC240FF}" sibTransId="{B0AEBCBF-ADE7-4764-9A9D-80EEB8B94FB9}"/>
    <dgm:cxn modelId="{FA8BBE18-A23E-47CF-8B22-572374D3BAC6}" type="presOf" srcId="{4D1064BD-F080-4E44-A475-B3F8CE65AB87}" destId="{C36C75D2-21B6-42AA-944A-4E1A4FF18448}" srcOrd="0" destOrd="6" presId="urn:microsoft.com/office/officeart/2005/8/layout/hList1"/>
    <dgm:cxn modelId="{A9B75B1D-D522-4098-BF30-5020C880B1A4}" type="presOf" srcId="{6FC134F6-FD93-4F1C-9911-ECDE84D0789A}" destId="{5DFA751A-8B11-426C-9F8C-69EE97BD605E}" srcOrd="0" destOrd="3" presId="urn:microsoft.com/office/officeart/2005/8/layout/hList1"/>
    <dgm:cxn modelId="{BE58EE2B-4715-4457-ACF6-87DEAD996604}" srcId="{6739F167-C972-430A-BDB3-B02719693D42}" destId="{40D89BCE-A282-4B31-BF71-984680A0F385}" srcOrd="5" destOrd="0" parTransId="{65201A85-83A0-4C96-B852-C45157A3C458}" sibTransId="{5A31E723-FCBE-4521-A2AC-BE36F0065FA5}"/>
    <dgm:cxn modelId="{297FDB35-B2FB-49BF-8F7C-CA4AAD6EF9DF}" type="presOf" srcId="{4473DE02-13DA-4978-AD6D-983DB3545371}" destId="{FDE2EC6A-5056-462F-879E-211A3297C338}" srcOrd="0" destOrd="3" presId="urn:microsoft.com/office/officeart/2005/8/layout/hList1"/>
    <dgm:cxn modelId="{8F3C7F3B-07CF-4A7B-B427-21FE412CA1E5}" srcId="{970CF65B-9C5E-4AEF-A6ED-9D7592A8EBF4}" destId="{F3689DF5-00E4-48A8-9B20-E9B9E3EDC359}" srcOrd="2" destOrd="0" parTransId="{8114BB79-9CAE-41D8-A303-2DAEBE4EF7B5}" sibTransId="{8AB01098-6470-4BAE-8911-BC6A9BD52162}"/>
    <dgm:cxn modelId="{547CE93C-2586-4D42-BBF6-E877FE7EF2ED}" type="presOf" srcId="{6739F167-C972-430A-BDB3-B02719693D42}" destId="{1AF0D1B5-A01F-491F-ABB9-23F92C4297F9}" srcOrd="0" destOrd="0" presId="urn:microsoft.com/office/officeart/2005/8/layout/hList1"/>
    <dgm:cxn modelId="{12D2215D-B242-49A9-A811-675466FEF98C}" srcId="{970CF65B-9C5E-4AEF-A6ED-9D7592A8EBF4}" destId="{A54F931F-F44C-4D4D-A08E-02EEC5D5F6F3}" srcOrd="1" destOrd="0" parTransId="{8A8E4FA7-20BA-4302-8A22-700CD51B6987}" sibTransId="{74633968-D8C4-4437-94DA-862D7143CD78}"/>
    <dgm:cxn modelId="{DBC7E35F-C606-463D-960E-F852DDD42421}" type="presOf" srcId="{F3689DF5-00E4-48A8-9B20-E9B9E3EDC359}" destId="{5DFA751A-8B11-426C-9F8C-69EE97BD605E}" srcOrd="0" destOrd="2" presId="urn:microsoft.com/office/officeart/2005/8/layout/hList1"/>
    <dgm:cxn modelId="{CBE48963-C681-47E4-A64B-83213295BACA}" type="presOf" srcId="{E1F02E03-2886-40CA-BAC9-29EBC8A555AF}" destId="{C36C75D2-21B6-42AA-944A-4E1A4FF18448}" srcOrd="0" destOrd="4" presId="urn:microsoft.com/office/officeart/2005/8/layout/hList1"/>
    <dgm:cxn modelId="{32AA3F4C-DE91-418D-B824-D87AC1FCC459}" srcId="{6739F167-C972-430A-BDB3-B02719693D42}" destId="{362CE05F-216D-4834-9ED0-703AF663D20D}" srcOrd="1" destOrd="0" parTransId="{16CB47D1-E057-4F68-BB73-C38CC499EC3D}" sibTransId="{30992C5A-94C7-41ED-B6AA-AC9DC6F09D8E}"/>
    <dgm:cxn modelId="{8783ED6D-D2DE-40D0-917C-00F9A50BA8C6}" srcId="{6739F167-C972-430A-BDB3-B02719693D42}" destId="{4473DE02-13DA-4978-AD6D-983DB3545371}" srcOrd="3" destOrd="0" parTransId="{D7DECE94-D6A9-4B28-B0CB-0FD792237601}" sibTransId="{48BD9B82-8269-42CB-B740-698771D303E2}"/>
    <dgm:cxn modelId="{A38FA44E-413D-4513-9927-7FE8270495CC}" srcId="{66641F15-E14C-4552-83EF-7F7C053CF290}" destId="{65864054-F552-4E07-82D6-5E022AFDF8D4}" srcOrd="2" destOrd="0" parTransId="{4BF3A2C8-0AFD-4227-95C3-4377D2A823E8}" sibTransId="{7DCA2705-611C-4403-A341-5433BD49A26B}"/>
    <dgm:cxn modelId="{4B95234F-1D87-4BA0-B5B4-05D09365814D}" srcId="{970CF65B-9C5E-4AEF-A6ED-9D7592A8EBF4}" destId="{55594AA8-3F1C-42BA-A02E-2D94429F5434}" srcOrd="0" destOrd="0" parTransId="{80AEAAA8-E3D6-4715-86AF-C65616EC72FD}" sibTransId="{261A2BB7-D6B0-42BF-BC47-1F7D0198C92E}"/>
    <dgm:cxn modelId="{CF11DC50-80E4-46C5-BD6A-C354EA6EC558}" srcId="{20D3C1EA-68C7-4C72-95BB-BDBF0EFD6292}" destId="{66641F15-E14C-4552-83EF-7F7C053CF290}" srcOrd="2" destOrd="0" parTransId="{A1055B5B-F7EC-4E23-A6CC-4B2D382CAE2C}" sibTransId="{862E6A5E-947B-4A8A-B79F-116F7994C60F}"/>
    <dgm:cxn modelId="{82BCEB71-30F9-4BCF-972D-7BC9FB4ABCB3}" srcId="{66641F15-E14C-4552-83EF-7F7C053CF290}" destId="{1F60510B-EEF8-4E5F-96F7-A08E1151EAE8}" srcOrd="1" destOrd="0" parTransId="{7079C920-6CEA-4034-8B3F-255980FFFA02}" sibTransId="{C669FD46-6E02-41F6-AE9F-14E58136C126}"/>
    <dgm:cxn modelId="{BD714173-907B-443C-AE4B-9C89C30EA27D}" type="presOf" srcId="{A54F931F-F44C-4D4D-A08E-02EEC5D5F6F3}" destId="{5DFA751A-8B11-426C-9F8C-69EE97BD605E}" srcOrd="0" destOrd="1" presId="urn:microsoft.com/office/officeart/2005/8/layout/hList1"/>
    <dgm:cxn modelId="{7BB7CE53-72A7-4449-AFD4-991B12B4B701}" type="presOf" srcId="{814FBF90-E29A-4FA9-851F-91FE8242E06A}" destId="{5DFA751A-8B11-426C-9F8C-69EE97BD605E}" srcOrd="0" destOrd="4" presId="urn:microsoft.com/office/officeart/2005/8/layout/hList1"/>
    <dgm:cxn modelId="{D6972554-9B86-40C3-AB8D-B0581ABDFA39}" type="presOf" srcId="{01440A7D-3DB8-4462-9483-869D2640FDCD}" destId="{FDE2EC6A-5056-462F-879E-211A3297C338}" srcOrd="0" destOrd="0" presId="urn:microsoft.com/office/officeart/2005/8/layout/hList1"/>
    <dgm:cxn modelId="{1929E978-4511-458D-8778-CAEAEA337767}" srcId="{970CF65B-9C5E-4AEF-A6ED-9D7592A8EBF4}" destId="{6FC134F6-FD93-4F1C-9911-ECDE84D0789A}" srcOrd="3" destOrd="0" parTransId="{2D7E7E2D-0A15-468D-8A90-2087F4F75CD9}" sibTransId="{017598D1-EE9B-4777-B314-9355F8DB7353}"/>
    <dgm:cxn modelId="{6A35607E-D2FA-4807-8D81-C344FCBBF877}" srcId="{6739F167-C972-430A-BDB3-B02719693D42}" destId="{01440A7D-3DB8-4462-9483-869D2640FDCD}" srcOrd="0" destOrd="0" parTransId="{DC83668D-E772-436F-932B-CCF52C74DDA8}" sibTransId="{DE73DC4B-34A8-47CF-8B0D-4C0775AF45BF}"/>
    <dgm:cxn modelId="{4BA1ED80-3460-4616-9A50-F8E8E144C667}" srcId="{20D3C1EA-68C7-4C72-95BB-BDBF0EFD6292}" destId="{970CF65B-9C5E-4AEF-A6ED-9D7592A8EBF4}" srcOrd="1" destOrd="0" parTransId="{A7DED40E-E9C7-461A-A335-B509FD6D75A6}" sibTransId="{4C376B0C-D99A-4547-A86C-5FF860E33BD8}"/>
    <dgm:cxn modelId="{1F8D6E8B-666C-4020-9388-CB99FEC3F5E8}" srcId="{66641F15-E14C-4552-83EF-7F7C053CF290}" destId="{A66DBC81-2132-43D7-9F52-0CAE84324BA4}" srcOrd="0" destOrd="0" parTransId="{8243FC24-B520-4345-A100-D6980DA3FD99}" sibTransId="{81B9C02A-B9EE-49A1-9190-0668174AEA7F}"/>
    <dgm:cxn modelId="{E6DED18D-C1B4-4C23-AB77-939AB2CFBF16}" srcId="{20D3C1EA-68C7-4C72-95BB-BDBF0EFD6292}" destId="{6739F167-C972-430A-BDB3-B02719693D42}" srcOrd="0" destOrd="0" parTransId="{F5C28A44-5612-41A1-A2D0-86016B99A0B2}" sibTransId="{68277060-03A7-40C0-A81B-CADBC8124BC6}"/>
    <dgm:cxn modelId="{1FECEE96-8B6B-438F-BAA0-8C936DC0A4EF}" srcId="{970CF65B-9C5E-4AEF-A6ED-9D7592A8EBF4}" destId="{DC9734C7-7A2A-4F07-9798-015AEA8C5819}" srcOrd="5" destOrd="0" parTransId="{AA967E05-0382-4DB1-A3DC-1472CD2E0D53}" sibTransId="{93B361E1-494B-4946-B607-6C5A940DF066}"/>
    <dgm:cxn modelId="{60443999-A63C-489A-8FE4-1086C719F149}" type="presOf" srcId="{1F60510B-EEF8-4E5F-96F7-A08E1151EAE8}" destId="{C36C75D2-21B6-42AA-944A-4E1A4FF18448}" srcOrd="0" destOrd="1" presId="urn:microsoft.com/office/officeart/2005/8/layout/hList1"/>
    <dgm:cxn modelId="{B33ADD9B-C664-479A-A5FC-70987975B5FC}" type="presOf" srcId="{F8D8F666-98BD-4EFA-B0F8-CAA97B13ED8F}" destId="{FDE2EC6A-5056-462F-879E-211A3297C338}" srcOrd="0" destOrd="4" presId="urn:microsoft.com/office/officeart/2005/8/layout/hList1"/>
    <dgm:cxn modelId="{58A283A6-8D57-4ADE-9A67-4CF09DF2B285}" type="presOf" srcId="{40D89BCE-A282-4B31-BF71-984680A0F385}" destId="{FDE2EC6A-5056-462F-879E-211A3297C338}" srcOrd="0" destOrd="5" presId="urn:microsoft.com/office/officeart/2005/8/layout/hList1"/>
    <dgm:cxn modelId="{1884BCB7-6D8C-4EFF-98E2-A2E7ABA65A8F}" type="presOf" srcId="{970CF65B-9C5E-4AEF-A6ED-9D7592A8EBF4}" destId="{9C283A4B-6B9C-4CD9-9239-71F2DBBD8C30}" srcOrd="0" destOrd="0" presId="urn:microsoft.com/office/officeart/2005/8/layout/hList1"/>
    <dgm:cxn modelId="{3F84E1C3-3F3D-458E-B6CE-669666C0EA85}" type="presOf" srcId="{A66DBC81-2132-43D7-9F52-0CAE84324BA4}" destId="{C36C75D2-21B6-42AA-944A-4E1A4FF18448}" srcOrd="0" destOrd="0" presId="urn:microsoft.com/office/officeart/2005/8/layout/hList1"/>
    <dgm:cxn modelId="{6D3977D5-DDC6-487A-86EB-EA8F04A3C770}" type="presOf" srcId="{55594AA8-3F1C-42BA-A02E-2D94429F5434}" destId="{5DFA751A-8B11-426C-9F8C-69EE97BD605E}" srcOrd="0" destOrd="0" presId="urn:microsoft.com/office/officeart/2005/8/layout/hList1"/>
    <dgm:cxn modelId="{1647F6D6-696C-4F9F-B5E1-951B95996443}" type="presOf" srcId="{913BA125-9044-4E05-9081-0087EC75CCC6}" destId="{C36C75D2-21B6-42AA-944A-4E1A4FF18448}" srcOrd="0" destOrd="5" presId="urn:microsoft.com/office/officeart/2005/8/layout/hList1"/>
    <dgm:cxn modelId="{1CBE42D7-1E84-4155-B557-C783D678A330}" type="presOf" srcId="{362CE05F-216D-4834-9ED0-703AF663D20D}" destId="{FDE2EC6A-5056-462F-879E-211A3297C338}" srcOrd="0" destOrd="1" presId="urn:microsoft.com/office/officeart/2005/8/layout/hList1"/>
    <dgm:cxn modelId="{67D85BDC-F9E3-4169-8F35-9CF159C60A72}" type="presOf" srcId="{20D3C1EA-68C7-4C72-95BB-BDBF0EFD6292}" destId="{1D11BF56-35CE-4B79-8F52-AB349948B80A}" srcOrd="0" destOrd="0" presId="urn:microsoft.com/office/officeart/2005/8/layout/hList1"/>
    <dgm:cxn modelId="{527343DE-E561-4582-9159-307CFB9EED5F}" srcId="{66641F15-E14C-4552-83EF-7F7C053CF290}" destId="{913BA125-9044-4E05-9081-0087EC75CCC6}" srcOrd="5" destOrd="0" parTransId="{2176E367-7708-4A02-9216-9D37F918DC62}" sibTransId="{AF0AC550-8440-4705-B82A-562A0DF76CD2}"/>
    <dgm:cxn modelId="{4207D3EC-D2EF-4B1B-87BC-1EB87DB171C1}" type="presOf" srcId="{DC9734C7-7A2A-4F07-9798-015AEA8C5819}" destId="{5DFA751A-8B11-426C-9F8C-69EE97BD605E}" srcOrd="0" destOrd="5" presId="urn:microsoft.com/office/officeart/2005/8/layout/hList1"/>
    <dgm:cxn modelId="{E08EEBEC-AA5A-4B34-9D8A-A65047895BEB}" type="presOf" srcId="{66641F15-E14C-4552-83EF-7F7C053CF290}" destId="{D099F701-8BE8-495A-B353-9AE28A984DF8}" srcOrd="0" destOrd="0" presId="urn:microsoft.com/office/officeart/2005/8/layout/hList1"/>
    <dgm:cxn modelId="{2306DBF9-682C-4932-A66B-2941940F46D7}" type="presOf" srcId="{B2BCFD22-76F1-4A1C-AA9A-B073462DCE2B}" destId="{FDE2EC6A-5056-462F-879E-211A3297C338}" srcOrd="0" destOrd="2" presId="urn:microsoft.com/office/officeart/2005/8/layout/hList1"/>
    <dgm:cxn modelId="{456EDEF9-B2B8-428C-84E0-006C97661567}" type="presOf" srcId="{7F090B84-A257-4305-8BF4-23E33FD40D82}" destId="{C36C75D2-21B6-42AA-944A-4E1A4FF18448}" srcOrd="0" destOrd="3" presId="urn:microsoft.com/office/officeart/2005/8/layout/hList1"/>
    <dgm:cxn modelId="{A5BBFFFA-5040-4091-9F4A-29C11D29F11A}" srcId="{66641F15-E14C-4552-83EF-7F7C053CF290}" destId="{7F090B84-A257-4305-8BF4-23E33FD40D82}" srcOrd="3" destOrd="0" parTransId="{3AE17CB6-9253-4DF1-B8A2-4841B2327104}" sibTransId="{5242168B-FCB8-4C67-8DC0-1496052A8584}"/>
    <dgm:cxn modelId="{C352D6FC-D0FA-4A4C-8109-8F01903EB007}" srcId="{66641F15-E14C-4552-83EF-7F7C053CF290}" destId="{E1F02E03-2886-40CA-BAC9-29EBC8A555AF}" srcOrd="4" destOrd="0" parTransId="{E372DA8A-C7FF-491B-B67B-01203E20BDBA}" sibTransId="{65A5DF99-A0E7-4D0D-A6B2-136EBFBD344B}"/>
    <dgm:cxn modelId="{1CD557FD-8311-4E72-8ED6-B43E783AD065}" type="presOf" srcId="{65864054-F552-4E07-82D6-5E022AFDF8D4}" destId="{C36C75D2-21B6-42AA-944A-4E1A4FF18448}" srcOrd="0" destOrd="2" presId="urn:microsoft.com/office/officeart/2005/8/layout/hList1"/>
    <dgm:cxn modelId="{5349B557-510D-467F-9C9B-EAD65797A368}" type="presParOf" srcId="{1D11BF56-35CE-4B79-8F52-AB349948B80A}" destId="{7CB2B340-2205-4579-B1E8-E04C9DCF7ABC}" srcOrd="0" destOrd="0" presId="urn:microsoft.com/office/officeart/2005/8/layout/hList1"/>
    <dgm:cxn modelId="{74EE03B5-821C-49DE-8DD0-A78D66385DCF}" type="presParOf" srcId="{7CB2B340-2205-4579-B1E8-E04C9DCF7ABC}" destId="{1AF0D1B5-A01F-491F-ABB9-23F92C4297F9}" srcOrd="0" destOrd="0" presId="urn:microsoft.com/office/officeart/2005/8/layout/hList1"/>
    <dgm:cxn modelId="{2D76CE14-8BC2-40EF-A172-4A04D7E4FDD0}" type="presParOf" srcId="{7CB2B340-2205-4579-B1E8-E04C9DCF7ABC}" destId="{FDE2EC6A-5056-462F-879E-211A3297C338}" srcOrd="1" destOrd="0" presId="urn:microsoft.com/office/officeart/2005/8/layout/hList1"/>
    <dgm:cxn modelId="{36064A3D-7557-469F-AA6F-FFC7F7DD1F48}" type="presParOf" srcId="{1D11BF56-35CE-4B79-8F52-AB349948B80A}" destId="{F6F14DA1-4C55-450A-B1BD-6846B443F936}" srcOrd="1" destOrd="0" presId="urn:microsoft.com/office/officeart/2005/8/layout/hList1"/>
    <dgm:cxn modelId="{91CD3148-57A0-4D63-BDAB-87C6444D62E6}" type="presParOf" srcId="{1D11BF56-35CE-4B79-8F52-AB349948B80A}" destId="{C4A6108E-B752-4FC9-93DA-1D6AC4ABACCB}" srcOrd="2" destOrd="0" presId="urn:microsoft.com/office/officeart/2005/8/layout/hList1"/>
    <dgm:cxn modelId="{95B5EF3F-2546-46CB-8AD3-54BBB21609EF}" type="presParOf" srcId="{C4A6108E-B752-4FC9-93DA-1D6AC4ABACCB}" destId="{9C283A4B-6B9C-4CD9-9239-71F2DBBD8C30}" srcOrd="0" destOrd="0" presId="urn:microsoft.com/office/officeart/2005/8/layout/hList1"/>
    <dgm:cxn modelId="{0959DC03-8B8A-4E90-A8E7-CE7348C1C7A1}" type="presParOf" srcId="{C4A6108E-B752-4FC9-93DA-1D6AC4ABACCB}" destId="{5DFA751A-8B11-426C-9F8C-69EE97BD605E}" srcOrd="1" destOrd="0" presId="urn:microsoft.com/office/officeart/2005/8/layout/hList1"/>
    <dgm:cxn modelId="{858EB751-E0B9-49CB-A639-0345575A9BDD}" type="presParOf" srcId="{1D11BF56-35CE-4B79-8F52-AB349948B80A}" destId="{9A2F5E8C-D168-4355-9E7D-C47FFBF0D61B}" srcOrd="3" destOrd="0" presId="urn:microsoft.com/office/officeart/2005/8/layout/hList1"/>
    <dgm:cxn modelId="{0C832035-29CE-47DF-9B14-79499F13D081}" type="presParOf" srcId="{1D11BF56-35CE-4B79-8F52-AB349948B80A}" destId="{27BCD949-1F28-479C-A12D-6AE178AF5146}" srcOrd="4" destOrd="0" presId="urn:microsoft.com/office/officeart/2005/8/layout/hList1"/>
    <dgm:cxn modelId="{0E1E32D5-DB8F-463C-8721-71B4B2CB002F}" type="presParOf" srcId="{27BCD949-1F28-479C-A12D-6AE178AF5146}" destId="{D099F701-8BE8-495A-B353-9AE28A984DF8}" srcOrd="0" destOrd="0" presId="urn:microsoft.com/office/officeart/2005/8/layout/hList1"/>
    <dgm:cxn modelId="{683C2868-2951-4378-A039-3A9CDC4D4FAE}" type="presParOf" srcId="{27BCD949-1F28-479C-A12D-6AE178AF5146}" destId="{C36C75D2-21B6-42AA-944A-4E1A4FF1844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E2E0D0-35D9-48A6-99EB-CA74A3398223}">
      <dsp:nvSpPr>
        <dsp:cNvPr id="0" name=""/>
        <dsp:cNvSpPr/>
      </dsp:nvSpPr>
      <dsp:spPr>
        <a:xfrm>
          <a:off x="1925437" y="1460820"/>
          <a:ext cx="1856766" cy="1606178"/>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Collaborative</a:t>
          </a:r>
        </a:p>
      </dsp:txBody>
      <dsp:txXfrm>
        <a:off x="2233129" y="1726986"/>
        <a:ext cx="1241382" cy="1073846"/>
      </dsp:txXfrm>
    </dsp:sp>
    <dsp:sp modelId="{639E60D4-EC0D-48F9-A7C5-51734D9A73B9}">
      <dsp:nvSpPr>
        <dsp:cNvPr id="0" name=""/>
        <dsp:cNvSpPr/>
      </dsp:nvSpPr>
      <dsp:spPr>
        <a:xfrm>
          <a:off x="3088130" y="692372"/>
          <a:ext cx="700552" cy="603618"/>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B8B1CD-A7CB-494A-ACA8-4EFCD9D1B44A}">
      <dsp:nvSpPr>
        <dsp:cNvPr id="0" name=""/>
        <dsp:cNvSpPr/>
      </dsp:nvSpPr>
      <dsp:spPr>
        <a:xfrm>
          <a:off x="2096472" y="0"/>
          <a:ext cx="1521606" cy="1316368"/>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Unpredictable</a:t>
          </a:r>
        </a:p>
      </dsp:txBody>
      <dsp:txXfrm>
        <a:off x="2348635" y="218150"/>
        <a:ext cx="1017280" cy="880068"/>
      </dsp:txXfrm>
    </dsp:sp>
    <dsp:sp modelId="{4B80C1D9-3331-48BE-958C-68B436E50586}">
      <dsp:nvSpPr>
        <dsp:cNvPr id="0" name=""/>
        <dsp:cNvSpPr/>
      </dsp:nvSpPr>
      <dsp:spPr>
        <a:xfrm>
          <a:off x="3905729" y="1820818"/>
          <a:ext cx="700552" cy="603618"/>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1BDD25-6595-4A19-9023-9E524FE4AA8B}">
      <dsp:nvSpPr>
        <dsp:cNvPr id="0" name=""/>
        <dsp:cNvSpPr/>
      </dsp:nvSpPr>
      <dsp:spPr>
        <a:xfrm>
          <a:off x="3491963" y="809655"/>
          <a:ext cx="1521606" cy="1316368"/>
        </a:xfrm>
        <a:prstGeom prst="hexagon">
          <a:avLst>
            <a:gd name="adj" fmla="val 28570"/>
            <a:gd name="vf" fmla="val 115470"/>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Fast Moving</a:t>
          </a:r>
        </a:p>
      </dsp:txBody>
      <dsp:txXfrm>
        <a:off x="3744126" y="1027805"/>
        <a:ext cx="1017280" cy="880068"/>
      </dsp:txXfrm>
    </dsp:sp>
    <dsp:sp modelId="{4CDAE5BB-30A0-4A92-9C20-41DA8252591D}">
      <dsp:nvSpPr>
        <dsp:cNvPr id="0" name=""/>
        <dsp:cNvSpPr/>
      </dsp:nvSpPr>
      <dsp:spPr>
        <a:xfrm>
          <a:off x="3337772" y="3094621"/>
          <a:ext cx="700552" cy="603618"/>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142732-96DA-4B56-B48B-896E32A4D7F3}">
      <dsp:nvSpPr>
        <dsp:cNvPr id="0" name=""/>
        <dsp:cNvSpPr/>
      </dsp:nvSpPr>
      <dsp:spPr>
        <a:xfrm>
          <a:off x="3491963" y="2401342"/>
          <a:ext cx="1521606" cy="1316368"/>
        </a:xfrm>
        <a:prstGeom prst="hexagon">
          <a:avLst>
            <a:gd name="adj" fmla="val 28570"/>
            <a:gd name="vf" fmla="val 115470"/>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Tough</a:t>
          </a:r>
        </a:p>
      </dsp:txBody>
      <dsp:txXfrm>
        <a:off x="3744126" y="2619492"/>
        <a:ext cx="1017280" cy="880068"/>
      </dsp:txXfrm>
    </dsp:sp>
    <dsp:sp modelId="{E4C49FCB-D880-4ED2-918B-DC96A98C4591}">
      <dsp:nvSpPr>
        <dsp:cNvPr id="0" name=""/>
        <dsp:cNvSpPr/>
      </dsp:nvSpPr>
      <dsp:spPr>
        <a:xfrm>
          <a:off x="1928893" y="3226846"/>
          <a:ext cx="700552" cy="603618"/>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5E8A1E-C01B-4B10-A6A2-C2E007CC883D}">
      <dsp:nvSpPr>
        <dsp:cNvPr id="0" name=""/>
        <dsp:cNvSpPr/>
      </dsp:nvSpPr>
      <dsp:spPr>
        <a:xfrm>
          <a:off x="2096472" y="3211903"/>
          <a:ext cx="1521606" cy="1316368"/>
        </a:xfrm>
        <a:prstGeom prst="hexagon">
          <a:avLst>
            <a:gd name="adj" fmla="val 28570"/>
            <a:gd name="vf" fmla="val 115470"/>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New Paradigms</a:t>
          </a:r>
        </a:p>
      </dsp:txBody>
      <dsp:txXfrm>
        <a:off x="2348635" y="3430053"/>
        <a:ext cx="1017280" cy="880068"/>
      </dsp:txXfrm>
    </dsp:sp>
    <dsp:sp modelId="{CD32D3B1-CD75-444C-A7D7-2BF3AA773B8B}">
      <dsp:nvSpPr>
        <dsp:cNvPr id="0" name=""/>
        <dsp:cNvSpPr/>
      </dsp:nvSpPr>
      <dsp:spPr>
        <a:xfrm>
          <a:off x="1097904" y="2098854"/>
          <a:ext cx="700552" cy="603618"/>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22D744-51BD-4565-84BD-A15C8CF203E4}">
      <dsp:nvSpPr>
        <dsp:cNvPr id="0" name=""/>
        <dsp:cNvSpPr/>
      </dsp:nvSpPr>
      <dsp:spPr>
        <a:xfrm>
          <a:off x="694504" y="2402248"/>
          <a:ext cx="1521606" cy="1316368"/>
        </a:xfrm>
        <a:prstGeom prst="hexagon">
          <a:avLst>
            <a:gd name="adj" fmla="val 28570"/>
            <a:gd name="vf" fmla="val 115470"/>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Beyond High Tech</a:t>
          </a:r>
        </a:p>
      </dsp:txBody>
      <dsp:txXfrm>
        <a:off x="946667" y="2620398"/>
        <a:ext cx="1017280" cy="880068"/>
      </dsp:txXfrm>
    </dsp:sp>
    <dsp:sp modelId="{FC39F46C-5855-4275-9700-772BF60E8DC8}">
      <dsp:nvSpPr>
        <dsp:cNvPr id="0" name=""/>
        <dsp:cNvSpPr/>
      </dsp:nvSpPr>
      <dsp:spPr>
        <a:xfrm>
          <a:off x="694504" y="807843"/>
          <a:ext cx="1521606" cy="1316368"/>
        </a:xfrm>
        <a:prstGeom prst="hexagon">
          <a:avLst>
            <a:gd name="adj" fmla="val 28570"/>
            <a:gd name="vf" fmla="val 11547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Virtual</a:t>
          </a:r>
        </a:p>
      </dsp:txBody>
      <dsp:txXfrm>
        <a:off x="946667" y="1025993"/>
        <a:ext cx="1017280" cy="880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E2E0D0-35D9-48A6-99EB-CA74A3398223}">
      <dsp:nvSpPr>
        <dsp:cNvPr id="0" name=""/>
        <dsp:cNvSpPr/>
      </dsp:nvSpPr>
      <dsp:spPr>
        <a:xfrm>
          <a:off x="1840493" y="1403741"/>
          <a:ext cx="1784216" cy="1543419"/>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Complex</a:t>
          </a:r>
        </a:p>
      </dsp:txBody>
      <dsp:txXfrm>
        <a:off x="2136163" y="1659507"/>
        <a:ext cx="1192876" cy="1031887"/>
      </dsp:txXfrm>
    </dsp:sp>
    <dsp:sp modelId="{639E60D4-EC0D-48F9-A7C5-51734D9A73B9}">
      <dsp:nvSpPr>
        <dsp:cNvPr id="0" name=""/>
        <dsp:cNvSpPr/>
      </dsp:nvSpPr>
      <dsp:spPr>
        <a:xfrm>
          <a:off x="2957755" y="665319"/>
          <a:ext cx="673179" cy="580033"/>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B8B1CD-A7CB-494A-ACA8-4EFCD9D1B44A}">
      <dsp:nvSpPr>
        <dsp:cNvPr id="0" name=""/>
        <dsp:cNvSpPr/>
      </dsp:nvSpPr>
      <dsp:spPr>
        <a:xfrm>
          <a:off x="2004845" y="0"/>
          <a:ext cx="1462152" cy="1264933"/>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Automated</a:t>
          </a:r>
        </a:p>
      </dsp:txBody>
      <dsp:txXfrm>
        <a:off x="2247155" y="209626"/>
        <a:ext cx="977532" cy="845681"/>
      </dsp:txXfrm>
    </dsp:sp>
    <dsp:sp modelId="{4B80C1D9-3331-48BE-958C-68B436E50586}">
      <dsp:nvSpPr>
        <dsp:cNvPr id="0" name=""/>
        <dsp:cNvSpPr/>
      </dsp:nvSpPr>
      <dsp:spPr>
        <a:xfrm>
          <a:off x="3743408" y="1749673"/>
          <a:ext cx="673179" cy="580033"/>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1BDD25-6595-4A19-9023-9E524FE4AA8B}">
      <dsp:nvSpPr>
        <dsp:cNvPr id="0" name=""/>
        <dsp:cNvSpPr/>
      </dsp:nvSpPr>
      <dsp:spPr>
        <a:xfrm>
          <a:off x="3345809" y="778019"/>
          <a:ext cx="1462152" cy="1264933"/>
        </a:xfrm>
        <a:prstGeom prst="hexagon">
          <a:avLst>
            <a:gd name="adj" fmla="val 28570"/>
            <a:gd name="vf" fmla="val 115470"/>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Digital/ Big Data</a:t>
          </a:r>
        </a:p>
      </dsp:txBody>
      <dsp:txXfrm>
        <a:off x="3588119" y="987645"/>
        <a:ext cx="977532" cy="845681"/>
      </dsp:txXfrm>
    </dsp:sp>
    <dsp:sp modelId="{4CDAE5BB-30A0-4A92-9C20-41DA8252591D}">
      <dsp:nvSpPr>
        <dsp:cNvPr id="0" name=""/>
        <dsp:cNvSpPr/>
      </dsp:nvSpPr>
      <dsp:spPr>
        <a:xfrm>
          <a:off x="3197643" y="2973704"/>
          <a:ext cx="673179" cy="580033"/>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142732-96DA-4B56-B48B-896E32A4D7F3}">
      <dsp:nvSpPr>
        <dsp:cNvPr id="0" name=""/>
        <dsp:cNvSpPr/>
      </dsp:nvSpPr>
      <dsp:spPr>
        <a:xfrm>
          <a:off x="3345809" y="2307514"/>
          <a:ext cx="1462152" cy="1264933"/>
        </a:xfrm>
        <a:prstGeom prst="hexagon">
          <a:avLst>
            <a:gd name="adj" fmla="val 28570"/>
            <a:gd name="vf" fmla="val 115470"/>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Non-Private</a:t>
          </a:r>
        </a:p>
      </dsp:txBody>
      <dsp:txXfrm>
        <a:off x="3588119" y="2517140"/>
        <a:ext cx="977532" cy="845681"/>
      </dsp:txXfrm>
    </dsp:sp>
    <dsp:sp modelId="{E4C49FCB-D880-4ED2-918B-DC96A98C4591}">
      <dsp:nvSpPr>
        <dsp:cNvPr id="0" name=""/>
        <dsp:cNvSpPr/>
      </dsp:nvSpPr>
      <dsp:spPr>
        <a:xfrm>
          <a:off x="1843813" y="3100763"/>
          <a:ext cx="673179" cy="580033"/>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5E8A1E-C01B-4B10-A6A2-C2E007CC883D}">
      <dsp:nvSpPr>
        <dsp:cNvPr id="0" name=""/>
        <dsp:cNvSpPr/>
      </dsp:nvSpPr>
      <dsp:spPr>
        <a:xfrm>
          <a:off x="2004845" y="3086404"/>
          <a:ext cx="1462152" cy="1264933"/>
        </a:xfrm>
        <a:prstGeom prst="hexagon">
          <a:avLst>
            <a:gd name="adj" fmla="val 28570"/>
            <a:gd name="vf" fmla="val 115470"/>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Difficult to regulate</a:t>
          </a:r>
        </a:p>
      </dsp:txBody>
      <dsp:txXfrm>
        <a:off x="2247155" y="3296030"/>
        <a:ext cx="977532" cy="845681"/>
      </dsp:txXfrm>
    </dsp:sp>
    <dsp:sp modelId="{CD32D3B1-CD75-444C-A7D7-2BF3AA773B8B}">
      <dsp:nvSpPr>
        <dsp:cNvPr id="0" name=""/>
        <dsp:cNvSpPr/>
      </dsp:nvSpPr>
      <dsp:spPr>
        <a:xfrm>
          <a:off x="1045294" y="2016845"/>
          <a:ext cx="673179" cy="580033"/>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22D744-51BD-4565-84BD-A15C8CF203E4}">
      <dsp:nvSpPr>
        <dsp:cNvPr id="0" name=""/>
        <dsp:cNvSpPr/>
      </dsp:nvSpPr>
      <dsp:spPr>
        <a:xfrm>
          <a:off x="657655" y="2308384"/>
          <a:ext cx="1462152" cy="1264933"/>
        </a:xfrm>
        <a:prstGeom prst="hexagon">
          <a:avLst>
            <a:gd name="adj" fmla="val 28570"/>
            <a:gd name="vf" fmla="val 115470"/>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Innovative</a:t>
          </a:r>
        </a:p>
      </dsp:txBody>
      <dsp:txXfrm>
        <a:off x="899965" y="2518010"/>
        <a:ext cx="977532" cy="845681"/>
      </dsp:txXfrm>
    </dsp:sp>
    <dsp:sp modelId="{FC39F46C-5855-4275-9700-772BF60E8DC8}">
      <dsp:nvSpPr>
        <dsp:cNvPr id="0" name=""/>
        <dsp:cNvSpPr/>
      </dsp:nvSpPr>
      <dsp:spPr>
        <a:xfrm>
          <a:off x="657655" y="546263"/>
          <a:ext cx="1462152" cy="1264933"/>
        </a:xfrm>
        <a:prstGeom prst="hexagon">
          <a:avLst>
            <a:gd name="adj" fmla="val 28570"/>
            <a:gd name="vf" fmla="val 11547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Fluent</a:t>
          </a:r>
        </a:p>
      </dsp:txBody>
      <dsp:txXfrm>
        <a:off x="899965" y="755889"/>
        <a:ext cx="977532" cy="8456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0D1B5-A01F-491F-ABB9-23F92C4297F9}">
      <dsp:nvSpPr>
        <dsp:cNvPr id="0" name=""/>
        <dsp:cNvSpPr/>
      </dsp:nvSpPr>
      <dsp:spPr>
        <a:xfrm>
          <a:off x="3286" y="46430"/>
          <a:ext cx="3203971" cy="7200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Bureaucracy</a:t>
          </a:r>
        </a:p>
      </dsp:txBody>
      <dsp:txXfrm>
        <a:off x="3286" y="46430"/>
        <a:ext cx="3203971" cy="720000"/>
      </dsp:txXfrm>
    </dsp:sp>
    <dsp:sp modelId="{FDE2EC6A-5056-462F-879E-211A3297C338}">
      <dsp:nvSpPr>
        <dsp:cNvPr id="0" name=""/>
        <dsp:cNvSpPr/>
      </dsp:nvSpPr>
      <dsp:spPr>
        <a:xfrm>
          <a:off x="3286" y="766430"/>
          <a:ext cx="3203971" cy="353847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Position defines you</a:t>
          </a:r>
        </a:p>
        <a:p>
          <a:pPr marL="228600" lvl="1" indent="-228600" algn="l" defTabSz="1111250">
            <a:lnSpc>
              <a:spcPct val="90000"/>
            </a:lnSpc>
            <a:spcBef>
              <a:spcPct val="0"/>
            </a:spcBef>
            <a:spcAft>
              <a:spcPct val="15000"/>
            </a:spcAft>
            <a:buChar char="•"/>
          </a:pPr>
          <a:r>
            <a:rPr lang="en-US" sz="2500" kern="1200" dirty="0"/>
            <a:t>Production</a:t>
          </a:r>
        </a:p>
        <a:p>
          <a:pPr marL="228600" lvl="1" indent="-228600" algn="l" defTabSz="1111250">
            <a:lnSpc>
              <a:spcPct val="90000"/>
            </a:lnSpc>
            <a:spcBef>
              <a:spcPct val="0"/>
            </a:spcBef>
            <a:spcAft>
              <a:spcPct val="15000"/>
            </a:spcAft>
            <a:buChar char="•"/>
          </a:pPr>
          <a:r>
            <a:rPr lang="en-US" sz="2500" kern="1200" dirty="0"/>
            <a:t> Rules</a:t>
          </a:r>
        </a:p>
        <a:p>
          <a:pPr marL="228600" lvl="1" indent="-228600" algn="l" defTabSz="1111250">
            <a:lnSpc>
              <a:spcPct val="90000"/>
            </a:lnSpc>
            <a:spcBef>
              <a:spcPct val="0"/>
            </a:spcBef>
            <a:spcAft>
              <a:spcPct val="15000"/>
            </a:spcAft>
            <a:buChar char="•"/>
          </a:pPr>
          <a:r>
            <a:rPr lang="en-US" sz="2500" kern="1200" dirty="0"/>
            <a:t>Hierarchy</a:t>
          </a:r>
        </a:p>
        <a:p>
          <a:pPr marL="228600" lvl="1" indent="-228600" algn="l" defTabSz="1111250">
            <a:lnSpc>
              <a:spcPct val="90000"/>
            </a:lnSpc>
            <a:spcBef>
              <a:spcPct val="0"/>
            </a:spcBef>
            <a:spcAft>
              <a:spcPct val="15000"/>
            </a:spcAft>
            <a:buChar char="•"/>
          </a:pPr>
          <a:r>
            <a:rPr lang="en-US" sz="2500" kern="1200" dirty="0"/>
            <a:t>Rewards</a:t>
          </a:r>
        </a:p>
        <a:p>
          <a:pPr marL="228600" lvl="1" indent="-228600" algn="l" defTabSz="1111250">
            <a:lnSpc>
              <a:spcPct val="90000"/>
            </a:lnSpc>
            <a:spcBef>
              <a:spcPct val="0"/>
            </a:spcBef>
            <a:spcAft>
              <a:spcPct val="15000"/>
            </a:spcAft>
            <a:buChar char="•"/>
          </a:pPr>
          <a:r>
            <a:rPr lang="en-US" sz="2500" kern="1200" dirty="0"/>
            <a:t>Monitor &amp; Control</a:t>
          </a:r>
        </a:p>
      </dsp:txBody>
      <dsp:txXfrm>
        <a:off x="3286" y="766430"/>
        <a:ext cx="3203971" cy="3538476"/>
      </dsp:txXfrm>
    </dsp:sp>
    <dsp:sp modelId="{9C283A4B-6B9C-4CD9-9239-71F2DBBD8C30}">
      <dsp:nvSpPr>
        <dsp:cNvPr id="0" name=""/>
        <dsp:cNvSpPr/>
      </dsp:nvSpPr>
      <dsp:spPr>
        <a:xfrm>
          <a:off x="3655814" y="46430"/>
          <a:ext cx="3203971" cy="720000"/>
        </a:xfrm>
        <a:prstGeom prst="rect">
          <a:avLst/>
        </a:prstGeom>
        <a:solidFill>
          <a:schemeClr val="accent5">
            <a:hueOff val="-3676672"/>
            <a:satOff val="-5114"/>
            <a:lumOff val="-1961"/>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Meritocracy</a:t>
          </a:r>
        </a:p>
      </dsp:txBody>
      <dsp:txXfrm>
        <a:off x="3655814" y="46430"/>
        <a:ext cx="3203971" cy="720000"/>
      </dsp:txXfrm>
    </dsp:sp>
    <dsp:sp modelId="{5DFA751A-8B11-426C-9F8C-69EE97BD605E}">
      <dsp:nvSpPr>
        <dsp:cNvPr id="0" name=""/>
        <dsp:cNvSpPr/>
      </dsp:nvSpPr>
      <dsp:spPr>
        <a:xfrm>
          <a:off x="3655814" y="766430"/>
          <a:ext cx="3203971" cy="3538476"/>
        </a:xfrm>
        <a:prstGeom prst="rect">
          <a:avLst/>
        </a:prstGeom>
        <a:solidFill>
          <a:schemeClr val="accent5">
            <a:tint val="40000"/>
            <a:alpha val="90000"/>
            <a:hueOff val="-3695877"/>
            <a:satOff val="-6408"/>
            <a:lumOff val="-644"/>
            <a:alphaOff val="0"/>
          </a:schemeClr>
        </a:solidFill>
        <a:ln w="12700" cap="flat" cmpd="sng" algn="ctr">
          <a:solidFill>
            <a:schemeClr val="accent5">
              <a:tint val="40000"/>
              <a:alpha val="90000"/>
              <a:hueOff val="-3695877"/>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Expertise defines you</a:t>
          </a:r>
        </a:p>
        <a:p>
          <a:pPr marL="228600" lvl="1" indent="-228600" algn="l" defTabSz="1111250">
            <a:lnSpc>
              <a:spcPct val="90000"/>
            </a:lnSpc>
            <a:spcBef>
              <a:spcPct val="0"/>
            </a:spcBef>
            <a:spcAft>
              <a:spcPct val="15000"/>
            </a:spcAft>
            <a:buChar char="•"/>
          </a:pPr>
          <a:r>
            <a:rPr lang="en-US" sz="2500" kern="1200" dirty="0"/>
            <a:t>Data Analysis</a:t>
          </a:r>
        </a:p>
        <a:p>
          <a:pPr marL="228600" lvl="1" indent="-228600" algn="l" defTabSz="1111250">
            <a:lnSpc>
              <a:spcPct val="90000"/>
            </a:lnSpc>
            <a:spcBef>
              <a:spcPct val="0"/>
            </a:spcBef>
            <a:spcAft>
              <a:spcPct val="15000"/>
            </a:spcAft>
            <a:buChar char="•"/>
          </a:pPr>
          <a:r>
            <a:rPr lang="en-US" sz="2500" kern="1200" dirty="0"/>
            <a:t>Mutual Adjustment </a:t>
          </a:r>
        </a:p>
        <a:p>
          <a:pPr marL="228600" lvl="1" indent="-228600" algn="l" defTabSz="1111250">
            <a:lnSpc>
              <a:spcPct val="90000"/>
            </a:lnSpc>
            <a:spcBef>
              <a:spcPct val="0"/>
            </a:spcBef>
            <a:spcAft>
              <a:spcPct val="15000"/>
            </a:spcAft>
            <a:buChar char="•"/>
          </a:pPr>
          <a:r>
            <a:rPr lang="en-US" sz="2500" kern="1200" dirty="0"/>
            <a:t>Logical Argument</a:t>
          </a:r>
        </a:p>
        <a:p>
          <a:pPr marL="228600" lvl="1" indent="-228600" algn="l" defTabSz="1111250">
            <a:lnSpc>
              <a:spcPct val="90000"/>
            </a:lnSpc>
            <a:spcBef>
              <a:spcPct val="0"/>
            </a:spcBef>
            <a:spcAft>
              <a:spcPct val="15000"/>
            </a:spcAft>
            <a:buChar char="•"/>
          </a:pPr>
          <a:r>
            <a:rPr lang="en-US" sz="2500" kern="1200" dirty="0"/>
            <a:t>Personal Mastery</a:t>
          </a:r>
        </a:p>
        <a:p>
          <a:pPr marL="228600" lvl="1" indent="-228600" algn="l" defTabSz="1111250">
            <a:lnSpc>
              <a:spcPct val="90000"/>
            </a:lnSpc>
            <a:spcBef>
              <a:spcPct val="0"/>
            </a:spcBef>
            <a:spcAft>
              <a:spcPct val="15000"/>
            </a:spcAft>
            <a:buChar char="•"/>
          </a:pPr>
          <a:r>
            <a:rPr lang="en-US" sz="2500" kern="1200" dirty="0"/>
            <a:t>Expertise and info flow </a:t>
          </a:r>
        </a:p>
      </dsp:txBody>
      <dsp:txXfrm>
        <a:off x="3655814" y="766430"/>
        <a:ext cx="3203971" cy="3538476"/>
      </dsp:txXfrm>
    </dsp:sp>
    <dsp:sp modelId="{D099F701-8BE8-495A-B353-9AE28A984DF8}">
      <dsp:nvSpPr>
        <dsp:cNvPr id="0" name=""/>
        <dsp:cNvSpPr/>
      </dsp:nvSpPr>
      <dsp:spPr>
        <a:xfrm>
          <a:off x="7308342" y="46430"/>
          <a:ext cx="3203971" cy="720000"/>
        </a:xfrm>
        <a:prstGeom prst="rect">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Adhocracy</a:t>
          </a:r>
        </a:p>
      </dsp:txBody>
      <dsp:txXfrm>
        <a:off x="7308342" y="46430"/>
        <a:ext cx="3203971" cy="720000"/>
      </dsp:txXfrm>
    </dsp:sp>
    <dsp:sp modelId="{C36C75D2-21B6-42AA-944A-4E1A4FF18448}">
      <dsp:nvSpPr>
        <dsp:cNvPr id="0" name=""/>
        <dsp:cNvSpPr/>
      </dsp:nvSpPr>
      <dsp:spPr>
        <a:xfrm>
          <a:off x="7308342" y="766430"/>
          <a:ext cx="3203971" cy="3538476"/>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Day @ work defines you</a:t>
          </a:r>
        </a:p>
        <a:p>
          <a:pPr marL="228600" lvl="1" indent="-228600" algn="l" defTabSz="1111250">
            <a:lnSpc>
              <a:spcPct val="90000"/>
            </a:lnSpc>
            <a:spcBef>
              <a:spcPct val="0"/>
            </a:spcBef>
            <a:spcAft>
              <a:spcPct val="15000"/>
            </a:spcAft>
            <a:buChar char="•"/>
          </a:pPr>
          <a:r>
            <a:rPr lang="en-US" sz="2500" kern="1200" dirty="0"/>
            <a:t>Agile Action</a:t>
          </a:r>
        </a:p>
        <a:p>
          <a:pPr marL="228600" lvl="1" indent="-228600" algn="l" defTabSz="1111250">
            <a:lnSpc>
              <a:spcPct val="90000"/>
            </a:lnSpc>
            <a:spcBef>
              <a:spcPct val="0"/>
            </a:spcBef>
            <a:spcAft>
              <a:spcPct val="15000"/>
            </a:spcAft>
            <a:buChar char="•"/>
          </a:pPr>
          <a:r>
            <a:rPr lang="en-US" sz="2500" kern="1200" dirty="0"/>
            <a:t>Opportunity</a:t>
          </a:r>
        </a:p>
        <a:p>
          <a:pPr marL="228600" lvl="1" indent="-228600" algn="l" defTabSz="1111250">
            <a:lnSpc>
              <a:spcPct val="90000"/>
            </a:lnSpc>
            <a:spcBef>
              <a:spcPct val="0"/>
            </a:spcBef>
            <a:spcAft>
              <a:spcPct val="15000"/>
            </a:spcAft>
            <a:buChar char="•"/>
          </a:pPr>
          <a:r>
            <a:rPr lang="en-US" sz="2500" kern="1200" dirty="0"/>
            <a:t>Experiment</a:t>
          </a:r>
        </a:p>
        <a:p>
          <a:pPr marL="228600" lvl="1" indent="-228600" algn="l" defTabSz="1111250">
            <a:lnSpc>
              <a:spcPct val="90000"/>
            </a:lnSpc>
            <a:spcBef>
              <a:spcPct val="0"/>
            </a:spcBef>
            <a:spcAft>
              <a:spcPct val="15000"/>
            </a:spcAft>
            <a:buChar char="•"/>
          </a:pPr>
          <a:r>
            <a:rPr lang="en-US" sz="2500" kern="1200" dirty="0"/>
            <a:t>Achievement</a:t>
          </a:r>
        </a:p>
        <a:p>
          <a:pPr marL="228600" lvl="1" indent="-228600" algn="l" defTabSz="1111250">
            <a:lnSpc>
              <a:spcPct val="90000"/>
            </a:lnSpc>
            <a:spcBef>
              <a:spcPct val="0"/>
            </a:spcBef>
            <a:spcAft>
              <a:spcPct val="15000"/>
            </a:spcAft>
            <a:buChar char="•"/>
          </a:pPr>
          <a:r>
            <a:rPr lang="en-US" sz="2500" kern="1200" dirty="0"/>
            <a:t>Direct-Enable-Let go</a:t>
          </a:r>
        </a:p>
        <a:p>
          <a:pPr marL="228600" lvl="1" indent="-228600" algn="l" defTabSz="1111250">
            <a:lnSpc>
              <a:spcPct val="90000"/>
            </a:lnSpc>
            <a:spcBef>
              <a:spcPct val="0"/>
            </a:spcBef>
            <a:spcAft>
              <a:spcPct val="15000"/>
            </a:spcAft>
            <a:buChar char="•"/>
          </a:pPr>
          <a:endParaRPr lang="en-US" sz="2500" kern="1200" dirty="0"/>
        </a:p>
      </dsp:txBody>
      <dsp:txXfrm>
        <a:off x="7308342" y="766430"/>
        <a:ext cx="3203971" cy="353847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4229" tIns="47114" rIns="94229" bIns="47114"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0443" y="0"/>
            <a:ext cx="2945659" cy="498056"/>
          </a:xfrm>
          <a:prstGeom prst="rect">
            <a:avLst/>
          </a:prstGeom>
        </p:spPr>
        <p:txBody>
          <a:bodyPr vert="horz" wrap="square" lIns="94229" tIns="47114" rIns="94229" bIns="47114" numCol="1" anchor="t" anchorCtr="0" compatLnSpc="1">
            <a:prstTxWarp prst="textNoShape">
              <a:avLst/>
            </a:prstTxWarp>
          </a:bodyPr>
          <a:lstStyle>
            <a:lvl1pPr algn="r">
              <a:defRPr sz="1200"/>
            </a:lvl1pPr>
          </a:lstStyle>
          <a:p>
            <a:fld id="{628BB9F9-FAA1-4455-BFA2-90762EFE513D}" type="datetimeFigureOut">
              <a:rPr lang="en-ZA" altLang="en-US"/>
              <a:pPr/>
              <a:t>2018-06-14</a:t>
            </a:fld>
            <a:endParaRPr lang="en-ZA" altLang="en-US"/>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4229" tIns="47114" rIns="94229" bIns="47114" rtlCol="0" anchor="ctr"/>
          <a:lstStyle/>
          <a:p>
            <a:pPr lvl="0"/>
            <a:endParaRPr lang="en-US" noProof="0"/>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4229" tIns="47114" rIns="94229" bIns="4711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4229" tIns="47114" rIns="94229" bIns="47114"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wrap="square" lIns="94229" tIns="47114" rIns="94229" bIns="47114" numCol="1" anchor="b" anchorCtr="0" compatLnSpc="1">
            <a:prstTxWarp prst="textNoShape">
              <a:avLst/>
            </a:prstTxWarp>
          </a:bodyPr>
          <a:lstStyle>
            <a:lvl1pPr algn="r">
              <a:defRPr sz="1200"/>
            </a:lvl1pPr>
          </a:lstStyle>
          <a:p>
            <a:fld id="{BAE5FB72-C4F2-42A2-9C8F-099A6392A9F2}" type="slidenum">
              <a:rPr lang="en-ZA" altLang="en-US"/>
              <a:pPr/>
              <a:t>‹#›</a:t>
            </a:fld>
            <a:endParaRPr lang="en-ZA" altLang="en-US"/>
          </a:p>
        </p:txBody>
      </p:sp>
    </p:spTree>
    <p:extLst>
      <p:ext uri="{BB962C8B-B14F-4D97-AF65-F5344CB8AC3E}">
        <p14:creationId xmlns:p14="http://schemas.microsoft.com/office/powerpoint/2010/main" val="38070365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If you think back to 15 or 20 years ago, the workplace was much different. Computers were used in business of course, but offices, restaurants, and factories were not the technology-filled places they are today. There were no touch screens, robots were rudimentary at best, and there were no real social networking sites or smart phones. People reported to the office each business day, and few people worked from home. If a call came in, a worker may have had to manually write down a message by hand</a:t>
            </a:r>
            <a:endParaRPr lang="en-US" dirty="0"/>
          </a:p>
        </p:txBody>
      </p:sp>
      <p:sp>
        <p:nvSpPr>
          <p:cNvPr id="4" name="Slide Number Placeholder 3"/>
          <p:cNvSpPr>
            <a:spLocks noGrp="1"/>
          </p:cNvSpPr>
          <p:nvPr>
            <p:ph type="sldNum" sz="quarter" idx="10"/>
          </p:nvPr>
        </p:nvSpPr>
        <p:spPr/>
        <p:txBody>
          <a:bodyPr/>
          <a:lstStyle/>
          <a:p>
            <a:fld id="{BAE5FB72-C4F2-42A2-9C8F-099A6392A9F2}" type="slidenum">
              <a:rPr lang="en-ZA" altLang="en-US" smtClean="0"/>
              <a:pPr/>
              <a:t>3</a:t>
            </a:fld>
            <a:endParaRPr lang="en-ZA" altLang="en-US"/>
          </a:p>
        </p:txBody>
      </p:sp>
    </p:spTree>
    <p:extLst>
      <p:ext uri="{BB962C8B-B14F-4D97-AF65-F5344CB8AC3E}">
        <p14:creationId xmlns:p14="http://schemas.microsoft.com/office/powerpoint/2010/main" val="473828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6"/>
          <p:cNvSpPr>
            <a:spLocks noGrp="1" noChangeArrowheads="1"/>
          </p:cNvSpPr>
          <p:nvPr>
            <p:ph type="ftr" sz="quarter" idx="4"/>
          </p:nvPr>
        </p:nvSpPr>
        <p:spPr>
          <a:ln/>
        </p:spPr>
        <p:txBody>
          <a:bodyPr/>
          <a:lstStyle/>
          <a:p>
            <a:r>
              <a:rPr lang="en-GB"/>
              <a:t>Prepared by ITO FOCUS BathoPele</a:t>
            </a:r>
          </a:p>
        </p:txBody>
      </p:sp>
      <p:sp>
        <p:nvSpPr>
          <p:cNvPr id="30" name="Rectangle 7"/>
          <p:cNvSpPr>
            <a:spLocks noGrp="1" noChangeArrowheads="1"/>
          </p:cNvSpPr>
          <p:nvPr>
            <p:ph type="sldNum" sz="quarter" idx="5"/>
          </p:nvPr>
        </p:nvSpPr>
        <p:spPr>
          <a:ln/>
        </p:spPr>
        <p:txBody>
          <a:bodyPr/>
          <a:lstStyle/>
          <a:p>
            <a:fld id="{13462A4C-61EC-483E-A780-FF66B2197F7F}" type="slidenum">
              <a:rPr lang="en-GB"/>
              <a:pPr/>
              <a:t>34</a:t>
            </a:fld>
            <a:endParaRPr lang="en-GB"/>
          </a:p>
        </p:txBody>
      </p:sp>
      <p:sp>
        <p:nvSpPr>
          <p:cNvPr id="98306" name="Rectangle 1026"/>
          <p:cNvSpPr>
            <a:spLocks noGrp="1" noRot="1" noChangeAspect="1" noChangeArrowheads="1"/>
          </p:cNvSpPr>
          <p:nvPr>
            <p:ph type="sldImg"/>
          </p:nvPr>
        </p:nvSpPr>
        <p:spPr bwMode="auto">
          <a:xfrm>
            <a:off x="133350" y="758825"/>
            <a:ext cx="6542088" cy="3681413"/>
          </a:xfrm>
          <a:prstGeom prst="rect">
            <a:avLst/>
          </a:prstGeom>
          <a:noFill/>
          <a:ln w="12700" cap="flat">
            <a:solidFill>
              <a:schemeClr val="tx1"/>
            </a:solidFill>
            <a:miter lim="800000"/>
            <a:headEnd/>
            <a:tailEnd/>
          </a:ln>
        </p:spPr>
      </p:sp>
      <p:sp>
        <p:nvSpPr>
          <p:cNvPr id="98307" name="Rectangle 1027"/>
          <p:cNvSpPr>
            <a:spLocks noGrp="1" noChangeArrowheads="1"/>
          </p:cNvSpPr>
          <p:nvPr>
            <p:ph type="body" idx="1"/>
          </p:nvPr>
        </p:nvSpPr>
        <p:spPr bwMode="auto">
          <a:xfrm>
            <a:off x="916382" y="4713166"/>
            <a:ext cx="4949721" cy="4473781"/>
          </a:xfrm>
          <a:prstGeom prst="rect">
            <a:avLst/>
          </a:prstGeom>
          <a:noFill/>
          <a:ln>
            <a:miter lim="800000"/>
            <a:headEnd/>
            <a:tailEnd/>
          </a:ln>
        </p:spPr>
        <p:txBody>
          <a:bodyPr lIns="92677" tIns="44683" rIns="92677" bIns="44683"/>
          <a:lstStyle/>
          <a:p>
            <a:endParaRPr lang="en-ZA"/>
          </a:p>
        </p:txBody>
      </p:sp>
      <p:graphicFrame>
        <p:nvGraphicFramePr>
          <p:cNvPr id="98308" name="Group 1028"/>
          <p:cNvGraphicFramePr>
            <a:graphicFrameLocks noGrp="1"/>
          </p:cNvGraphicFramePr>
          <p:nvPr/>
        </p:nvGraphicFramePr>
        <p:xfrm>
          <a:off x="900527" y="4736945"/>
          <a:ext cx="4906915" cy="4597435"/>
        </p:xfrm>
        <a:graphic>
          <a:graphicData uri="http://schemas.openxmlformats.org/drawingml/2006/table">
            <a:tbl>
              <a:tblPr/>
              <a:tblGrid>
                <a:gridCol w="4906915">
                  <a:extLst>
                    <a:ext uri="{9D8B030D-6E8A-4147-A177-3AD203B41FA5}">
                      <a16:colId xmlns:a16="http://schemas.microsoft.com/office/drawing/2014/main" val="20000"/>
                    </a:ext>
                  </a:extLst>
                </a:gridCol>
              </a:tblGrid>
              <a:tr h="463170">
                <a:tc>
                  <a:txBody>
                    <a:bodyPr/>
                    <a:lstStyle/>
                    <a:p>
                      <a:pPr marL="0" marR="0" lvl="0" indent="0" algn="l" defTabSz="9271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a:ln>
                          <a:noFill/>
                        </a:ln>
                        <a:solidFill>
                          <a:schemeClr val="tx1"/>
                        </a:solidFill>
                        <a:effectLst/>
                        <a:latin typeface="Times New Roman" pitchFamily="18" charset="0"/>
                      </a:endParaRPr>
                    </a:p>
                  </a:txBody>
                  <a:tcPr marL="92564" marR="92564" marT="46279" marB="462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0"/>
                  </a:ext>
                </a:extLst>
              </a:tr>
              <a:tr h="463170">
                <a:tc>
                  <a:txBody>
                    <a:bodyPr/>
                    <a:lstStyle/>
                    <a:p>
                      <a:pPr marL="0" marR="0" lvl="0" indent="0" algn="l" defTabSz="9271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a:ln>
                          <a:noFill/>
                        </a:ln>
                        <a:solidFill>
                          <a:schemeClr val="tx1"/>
                        </a:solidFill>
                        <a:effectLst/>
                        <a:latin typeface="Times New Roman" pitchFamily="18" charset="0"/>
                      </a:endParaRPr>
                    </a:p>
                  </a:txBody>
                  <a:tcPr marL="92564" marR="92564" marT="46279" marB="462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1"/>
                  </a:ext>
                </a:extLst>
              </a:tr>
              <a:tr h="463170">
                <a:tc>
                  <a:txBody>
                    <a:bodyPr/>
                    <a:lstStyle/>
                    <a:p>
                      <a:pPr marL="0" marR="0" lvl="0" indent="0" algn="l" defTabSz="9271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a:ln>
                          <a:noFill/>
                        </a:ln>
                        <a:solidFill>
                          <a:schemeClr val="tx1"/>
                        </a:solidFill>
                        <a:effectLst/>
                        <a:latin typeface="Times New Roman" pitchFamily="18" charset="0"/>
                      </a:endParaRPr>
                    </a:p>
                  </a:txBody>
                  <a:tcPr marL="92564" marR="92564" marT="46279" marB="462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2"/>
                  </a:ext>
                </a:extLst>
              </a:tr>
              <a:tr h="463170">
                <a:tc>
                  <a:txBody>
                    <a:bodyPr/>
                    <a:lstStyle/>
                    <a:p>
                      <a:pPr marL="0" marR="0" lvl="0" indent="0" algn="l" defTabSz="9271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a:ln>
                          <a:noFill/>
                        </a:ln>
                        <a:solidFill>
                          <a:schemeClr val="tx1"/>
                        </a:solidFill>
                        <a:effectLst/>
                        <a:latin typeface="Times New Roman" pitchFamily="18" charset="0"/>
                      </a:endParaRPr>
                    </a:p>
                  </a:txBody>
                  <a:tcPr marL="92564" marR="92564" marT="46279" marB="462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3"/>
                  </a:ext>
                </a:extLst>
              </a:tr>
              <a:tr h="463170">
                <a:tc>
                  <a:txBody>
                    <a:bodyPr/>
                    <a:lstStyle/>
                    <a:p>
                      <a:pPr marL="0" marR="0" lvl="0" indent="0" algn="l" defTabSz="9271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a:ln>
                          <a:noFill/>
                        </a:ln>
                        <a:solidFill>
                          <a:schemeClr val="tx1"/>
                        </a:solidFill>
                        <a:effectLst/>
                        <a:latin typeface="Times New Roman" pitchFamily="18" charset="0"/>
                      </a:endParaRPr>
                    </a:p>
                  </a:txBody>
                  <a:tcPr marL="92564" marR="92564" marT="46279" marB="462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4"/>
                  </a:ext>
                </a:extLst>
              </a:tr>
              <a:tr h="463170">
                <a:tc>
                  <a:txBody>
                    <a:bodyPr/>
                    <a:lstStyle/>
                    <a:p>
                      <a:pPr marL="0" marR="0" lvl="0" indent="0" algn="l" defTabSz="9271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a:ln>
                          <a:noFill/>
                        </a:ln>
                        <a:solidFill>
                          <a:schemeClr val="tx1"/>
                        </a:solidFill>
                        <a:effectLst/>
                        <a:latin typeface="Times New Roman" pitchFamily="18" charset="0"/>
                      </a:endParaRPr>
                    </a:p>
                  </a:txBody>
                  <a:tcPr marL="92564" marR="92564" marT="46279" marB="462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5"/>
                  </a:ext>
                </a:extLst>
              </a:tr>
              <a:tr h="463170">
                <a:tc>
                  <a:txBody>
                    <a:bodyPr/>
                    <a:lstStyle/>
                    <a:p>
                      <a:pPr marL="0" marR="0" lvl="0" indent="0" algn="l" defTabSz="9271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a:ln>
                          <a:noFill/>
                        </a:ln>
                        <a:solidFill>
                          <a:schemeClr val="tx1"/>
                        </a:solidFill>
                        <a:effectLst/>
                        <a:latin typeface="Times New Roman" pitchFamily="18" charset="0"/>
                      </a:endParaRPr>
                    </a:p>
                  </a:txBody>
                  <a:tcPr marL="92564" marR="92564" marT="46279" marB="462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6"/>
                  </a:ext>
                </a:extLst>
              </a:tr>
              <a:tr h="463170">
                <a:tc>
                  <a:txBody>
                    <a:bodyPr/>
                    <a:lstStyle/>
                    <a:p>
                      <a:pPr marL="0" marR="0" lvl="0" indent="0" algn="l" defTabSz="9271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a:ln>
                          <a:noFill/>
                        </a:ln>
                        <a:solidFill>
                          <a:schemeClr val="tx1"/>
                        </a:solidFill>
                        <a:effectLst/>
                        <a:latin typeface="Times New Roman" pitchFamily="18" charset="0"/>
                      </a:endParaRPr>
                    </a:p>
                  </a:txBody>
                  <a:tcPr marL="92564" marR="92564" marT="46279" marB="462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7"/>
                  </a:ext>
                </a:extLst>
              </a:tr>
              <a:tr h="463170">
                <a:tc>
                  <a:txBody>
                    <a:bodyPr/>
                    <a:lstStyle/>
                    <a:p>
                      <a:pPr marL="0" marR="0" lvl="0" indent="0" algn="l" defTabSz="9271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a:ln>
                          <a:noFill/>
                        </a:ln>
                        <a:solidFill>
                          <a:schemeClr val="tx1"/>
                        </a:solidFill>
                        <a:effectLst/>
                        <a:latin typeface="Times New Roman" pitchFamily="18" charset="0"/>
                      </a:endParaRPr>
                    </a:p>
                  </a:txBody>
                  <a:tcPr marL="92564" marR="92564" marT="46279" marB="462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8"/>
                  </a:ext>
                </a:extLst>
              </a:tr>
              <a:tr h="463170">
                <a:tc>
                  <a:txBody>
                    <a:bodyPr/>
                    <a:lstStyle/>
                    <a:p>
                      <a:pPr marL="0" marR="0" lvl="0" indent="0" algn="l" defTabSz="9271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a:ln>
                          <a:noFill/>
                        </a:ln>
                        <a:solidFill>
                          <a:schemeClr val="tx1"/>
                        </a:solidFill>
                        <a:effectLst/>
                        <a:latin typeface="Times New Roman" pitchFamily="18" charset="0"/>
                      </a:endParaRPr>
                    </a:p>
                  </a:txBody>
                  <a:tcPr marL="92564" marR="92564" marT="46279" marB="462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9"/>
                  </a:ext>
                </a:extLst>
              </a:tr>
            </a:tbl>
          </a:graphicData>
        </a:graphic>
      </p:graphicFrame>
      <p:pic>
        <p:nvPicPr>
          <p:cNvPr id="98332" name="Picture 1052" descr="AOR50005"/>
          <p:cNvPicPr>
            <a:picLocks noChangeAspect="1" noChangeArrowheads="1"/>
          </p:cNvPicPr>
          <p:nvPr/>
        </p:nvPicPr>
        <p:blipFill>
          <a:blip r:embed="rId3"/>
          <a:srcRect/>
          <a:stretch>
            <a:fillRect/>
          </a:stretch>
        </p:blipFill>
        <p:spPr bwMode="auto">
          <a:xfrm>
            <a:off x="975042" y="4809869"/>
            <a:ext cx="570756" cy="651568"/>
          </a:xfrm>
          <a:prstGeom prst="rect">
            <a:avLst/>
          </a:prstGeom>
          <a:noFill/>
          <a:ln w="9525">
            <a:noFill/>
            <a:miter lim="800000"/>
            <a:headEnd/>
            <a:tailEnd/>
          </a:ln>
        </p:spPr>
      </p:pic>
    </p:spTree>
    <p:extLst>
      <p:ext uri="{BB962C8B-B14F-4D97-AF65-F5344CB8AC3E}">
        <p14:creationId xmlns:p14="http://schemas.microsoft.com/office/powerpoint/2010/main" val="587745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ftr" sz="quarter" idx="4"/>
          </p:nvPr>
        </p:nvSpPr>
        <p:spPr/>
        <p:txBody>
          <a:bodyPr/>
          <a:lstStyle/>
          <a:p>
            <a:pPr defTabSz="953522">
              <a:defRPr/>
            </a:pPr>
            <a:r>
              <a:rPr lang="en-GB" dirty="0"/>
              <a:t>Prepared by ITO FOCUS BathoPele</a:t>
            </a:r>
          </a:p>
        </p:txBody>
      </p:sp>
      <p:sp>
        <p:nvSpPr>
          <p:cNvPr id="41987" name="Rectangle 7"/>
          <p:cNvSpPr>
            <a:spLocks noGrp="1" noChangeArrowheads="1"/>
          </p:cNvSpPr>
          <p:nvPr>
            <p:ph type="sldNum" sz="quarter" idx="5"/>
          </p:nvPr>
        </p:nvSpPr>
        <p:spPr/>
        <p:txBody>
          <a:bodyPr/>
          <a:lstStyle/>
          <a:p>
            <a:pPr defTabSz="953522">
              <a:defRPr/>
            </a:pPr>
            <a:fld id="{3EFA8788-95C6-4101-803D-3BE029C503DD}" type="slidenum">
              <a:rPr lang="en-GB" smtClean="0"/>
              <a:pPr defTabSz="953522">
                <a:defRPr/>
              </a:pPr>
              <a:t>35</a:t>
            </a:fld>
            <a:endParaRPr lang="en-GB" dirty="0"/>
          </a:p>
        </p:txBody>
      </p:sp>
      <p:sp>
        <p:nvSpPr>
          <p:cNvPr id="25604" name="Rectangle 2"/>
          <p:cNvSpPr>
            <a:spLocks noGrp="1" noRot="1" noChangeAspect="1" noChangeArrowheads="1" noTextEdit="1"/>
          </p:cNvSpPr>
          <p:nvPr>
            <p:ph type="sldImg"/>
          </p:nvPr>
        </p:nvSpPr>
        <p:spPr>
          <a:ln/>
        </p:spPr>
      </p:sp>
      <p:sp>
        <p:nvSpPr>
          <p:cNvPr id="25605" name="Rectangle 3"/>
          <p:cNvSpPr>
            <a:spLocks noGrp="1" noChangeArrowheads="1"/>
          </p:cNvSpPr>
          <p:nvPr>
            <p:ph type="body" idx="1"/>
          </p:nvPr>
        </p:nvSpPr>
        <p:spPr>
          <a:noFill/>
          <a:ln/>
        </p:spPr>
        <p:txBody>
          <a:bodyPr/>
          <a:lstStyle/>
          <a:p>
            <a:pPr eaLnBrk="1" hangingPunct="1"/>
            <a:endParaRPr lang="en-ZA"/>
          </a:p>
        </p:txBody>
      </p:sp>
      <p:graphicFrame>
        <p:nvGraphicFramePr>
          <p:cNvPr id="784388" name="Group 4"/>
          <p:cNvGraphicFramePr>
            <a:graphicFrameLocks noGrp="1"/>
          </p:cNvGraphicFramePr>
          <p:nvPr/>
        </p:nvGraphicFramePr>
        <p:xfrm>
          <a:off x="901269" y="4737015"/>
          <a:ext cx="4906915" cy="4631703"/>
        </p:xfrm>
        <a:graphic>
          <a:graphicData uri="http://schemas.openxmlformats.org/drawingml/2006/table">
            <a:tbl>
              <a:tblPr/>
              <a:tblGrid>
                <a:gridCol w="4906915">
                  <a:extLst>
                    <a:ext uri="{9D8B030D-6E8A-4147-A177-3AD203B41FA5}">
                      <a16:colId xmlns:a16="http://schemas.microsoft.com/office/drawing/2014/main" val="20000"/>
                    </a:ext>
                  </a:extLst>
                </a:gridCol>
              </a:tblGrid>
              <a:tr h="463170">
                <a:tc>
                  <a:txBody>
                    <a:bodyPr/>
                    <a:lstStyle/>
                    <a:p>
                      <a:pPr marL="0" marR="0" lvl="0" indent="0" algn="l" defTabSz="9271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a:ln>
                          <a:noFill/>
                        </a:ln>
                        <a:solidFill>
                          <a:schemeClr val="tx1"/>
                        </a:solidFill>
                        <a:effectLst/>
                        <a:latin typeface="Times New Roman" pitchFamily="18" charset="0"/>
                      </a:endParaRPr>
                    </a:p>
                  </a:txBody>
                  <a:tcPr marL="92564" marR="92564" marT="46279" marB="462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0"/>
                  </a:ext>
                </a:extLst>
              </a:tr>
              <a:tr h="463170">
                <a:tc>
                  <a:txBody>
                    <a:bodyPr/>
                    <a:lstStyle/>
                    <a:p>
                      <a:pPr marL="0" marR="0" lvl="0" indent="0" algn="l" defTabSz="9271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a:ln>
                          <a:noFill/>
                        </a:ln>
                        <a:solidFill>
                          <a:schemeClr val="tx1"/>
                        </a:solidFill>
                        <a:effectLst/>
                        <a:latin typeface="Times New Roman" pitchFamily="18" charset="0"/>
                      </a:endParaRPr>
                    </a:p>
                  </a:txBody>
                  <a:tcPr marL="92564" marR="92564" marT="46279" marB="462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1"/>
                  </a:ext>
                </a:extLst>
              </a:tr>
              <a:tr h="463170">
                <a:tc>
                  <a:txBody>
                    <a:bodyPr/>
                    <a:lstStyle/>
                    <a:p>
                      <a:pPr marL="0" marR="0" lvl="0" indent="0" algn="l" defTabSz="9271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a:ln>
                          <a:noFill/>
                        </a:ln>
                        <a:solidFill>
                          <a:schemeClr val="tx1"/>
                        </a:solidFill>
                        <a:effectLst/>
                        <a:latin typeface="Times New Roman" pitchFamily="18" charset="0"/>
                      </a:endParaRPr>
                    </a:p>
                  </a:txBody>
                  <a:tcPr marL="92564" marR="92564" marT="46279" marB="462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2"/>
                  </a:ext>
                </a:extLst>
              </a:tr>
              <a:tr h="463170">
                <a:tc>
                  <a:txBody>
                    <a:bodyPr/>
                    <a:lstStyle/>
                    <a:p>
                      <a:pPr marL="0" marR="0" lvl="0" indent="0" algn="l" defTabSz="9271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a:ln>
                          <a:noFill/>
                        </a:ln>
                        <a:solidFill>
                          <a:schemeClr val="tx1"/>
                        </a:solidFill>
                        <a:effectLst/>
                        <a:latin typeface="Times New Roman" pitchFamily="18" charset="0"/>
                      </a:endParaRPr>
                    </a:p>
                  </a:txBody>
                  <a:tcPr marL="92564" marR="92564" marT="46279" marB="462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3"/>
                  </a:ext>
                </a:extLst>
              </a:tr>
              <a:tr h="463170">
                <a:tc>
                  <a:txBody>
                    <a:bodyPr/>
                    <a:lstStyle/>
                    <a:p>
                      <a:pPr marL="0" marR="0" lvl="0" indent="0" algn="l" defTabSz="9271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a:ln>
                          <a:noFill/>
                        </a:ln>
                        <a:solidFill>
                          <a:schemeClr val="tx1"/>
                        </a:solidFill>
                        <a:effectLst/>
                        <a:latin typeface="Times New Roman" pitchFamily="18" charset="0"/>
                      </a:endParaRPr>
                    </a:p>
                  </a:txBody>
                  <a:tcPr marL="92564" marR="92564" marT="46279" marB="462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4"/>
                  </a:ext>
                </a:extLst>
              </a:tr>
              <a:tr h="463170">
                <a:tc>
                  <a:txBody>
                    <a:bodyPr/>
                    <a:lstStyle/>
                    <a:p>
                      <a:pPr marL="0" marR="0" lvl="0" indent="0" algn="l" defTabSz="9271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a:ln>
                          <a:noFill/>
                        </a:ln>
                        <a:solidFill>
                          <a:schemeClr val="tx1"/>
                        </a:solidFill>
                        <a:effectLst/>
                        <a:latin typeface="Times New Roman" pitchFamily="18" charset="0"/>
                      </a:endParaRPr>
                    </a:p>
                  </a:txBody>
                  <a:tcPr marL="92564" marR="92564" marT="46279" marB="462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5"/>
                  </a:ext>
                </a:extLst>
              </a:tr>
              <a:tr h="463170">
                <a:tc>
                  <a:txBody>
                    <a:bodyPr/>
                    <a:lstStyle/>
                    <a:p>
                      <a:pPr marL="0" marR="0" lvl="0" indent="0" algn="l" defTabSz="9271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a:ln>
                          <a:noFill/>
                        </a:ln>
                        <a:solidFill>
                          <a:schemeClr val="tx1"/>
                        </a:solidFill>
                        <a:effectLst/>
                        <a:latin typeface="Times New Roman" pitchFamily="18" charset="0"/>
                      </a:endParaRPr>
                    </a:p>
                  </a:txBody>
                  <a:tcPr marL="92564" marR="92564" marT="46279" marB="462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6"/>
                  </a:ext>
                </a:extLst>
              </a:tr>
              <a:tr h="463170">
                <a:tc>
                  <a:txBody>
                    <a:bodyPr/>
                    <a:lstStyle/>
                    <a:p>
                      <a:pPr marL="0" marR="0" lvl="0" indent="0" algn="l" defTabSz="9271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a:ln>
                          <a:noFill/>
                        </a:ln>
                        <a:solidFill>
                          <a:schemeClr val="tx1"/>
                        </a:solidFill>
                        <a:effectLst/>
                        <a:latin typeface="Times New Roman" pitchFamily="18" charset="0"/>
                      </a:endParaRPr>
                    </a:p>
                  </a:txBody>
                  <a:tcPr marL="92564" marR="92564" marT="46279" marB="462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7"/>
                  </a:ext>
                </a:extLst>
              </a:tr>
              <a:tr h="463170">
                <a:tc>
                  <a:txBody>
                    <a:bodyPr/>
                    <a:lstStyle/>
                    <a:p>
                      <a:pPr marL="0" marR="0" lvl="0" indent="0" algn="l" defTabSz="9271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a:ln>
                          <a:noFill/>
                        </a:ln>
                        <a:solidFill>
                          <a:schemeClr val="tx1"/>
                        </a:solidFill>
                        <a:effectLst/>
                        <a:latin typeface="Times New Roman" pitchFamily="18" charset="0"/>
                      </a:endParaRPr>
                    </a:p>
                  </a:txBody>
                  <a:tcPr marL="92564" marR="92564" marT="46279" marB="462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8"/>
                  </a:ext>
                </a:extLst>
              </a:tr>
              <a:tr h="463170">
                <a:tc>
                  <a:txBody>
                    <a:bodyPr/>
                    <a:lstStyle/>
                    <a:p>
                      <a:pPr marL="0" marR="0" lvl="0" indent="0" algn="l" defTabSz="927100" rtl="0" eaLnBrk="1" fontAlgn="base" latinLnBrk="0" hangingPunct="1">
                        <a:lnSpc>
                          <a:spcPct val="100000"/>
                        </a:lnSpc>
                        <a:spcBef>
                          <a:spcPct val="0"/>
                        </a:spcBef>
                        <a:spcAft>
                          <a:spcPct val="0"/>
                        </a:spcAft>
                        <a:buClrTx/>
                        <a:buSzTx/>
                        <a:buFontTx/>
                        <a:buNone/>
                        <a:tabLst/>
                      </a:pPr>
                      <a:endParaRPr kumimoji="0" lang="en-ZA" sz="2400" b="0" i="0" u="none" strike="noStrike" cap="none" normalizeH="0" baseline="0">
                        <a:ln>
                          <a:noFill/>
                        </a:ln>
                        <a:solidFill>
                          <a:schemeClr val="tx1"/>
                        </a:solidFill>
                        <a:effectLst/>
                        <a:latin typeface="Times New Roman" pitchFamily="18" charset="0"/>
                      </a:endParaRPr>
                    </a:p>
                  </a:txBody>
                  <a:tcPr marL="92564" marR="92564" marT="46279" marB="4627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9"/>
                  </a:ext>
                </a:extLst>
              </a:tr>
            </a:tbl>
          </a:graphicData>
        </a:graphic>
      </p:graphicFrame>
      <p:pic>
        <p:nvPicPr>
          <p:cNvPr id="25630" name="Picture 28" descr="AOR50005"/>
          <p:cNvPicPr>
            <a:picLocks noChangeAspect="1" noChangeArrowheads="1"/>
          </p:cNvPicPr>
          <p:nvPr/>
        </p:nvPicPr>
        <p:blipFill>
          <a:blip r:embed="rId3"/>
          <a:srcRect/>
          <a:stretch>
            <a:fillRect/>
          </a:stretch>
        </p:blipFill>
        <p:spPr bwMode="auto">
          <a:xfrm>
            <a:off x="975714" y="4809917"/>
            <a:ext cx="570223" cy="651359"/>
          </a:xfrm>
          <a:prstGeom prst="rect">
            <a:avLst/>
          </a:prstGeom>
          <a:noFill/>
          <a:ln w="9525">
            <a:noFill/>
            <a:miter lim="800000"/>
            <a:headEnd/>
            <a:tailEnd/>
          </a:ln>
        </p:spPr>
      </p:pic>
    </p:spTree>
    <p:extLst>
      <p:ext uri="{BB962C8B-B14F-4D97-AF65-F5344CB8AC3E}">
        <p14:creationId xmlns:p14="http://schemas.microsoft.com/office/powerpoint/2010/main" val="3071700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51978138-D47E-4546-97D5-4706C2D77B7A}" type="datetimeFigureOut">
              <a:rPr lang="en-ZA" altLang="en-US"/>
              <a:pPr/>
              <a:t>2018-06-14</a:t>
            </a:fld>
            <a:endParaRPr lang="en-ZA"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D6E427A-90F6-4FCF-99D2-B88F8B3580C5}" type="slidenum">
              <a:rPr lang="en-ZA" altLang="en-US"/>
              <a:pPr/>
              <a:t>‹#›</a:t>
            </a:fld>
            <a:endParaRPr lang="en-ZA" altLang="en-US"/>
          </a:p>
        </p:txBody>
      </p:sp>
    </p:spTree>
    <p:extLst>
      <p:ext uri="{BB962C8B-B14F-4D97-AF65-F5344CB8AC3E}">
        <p14:creationId xmlns:p14="http://schemas.microsoft.com/office/powerpoint/2010/main" val="3610288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F699F44-F73F-4923-A447-8A5A68051E79}" type="datetimeFigureOut">
              <a:rPr lang="en-ZA" altLang="en-US"/>
              <a:pPr/>
              <a:t>2018-06-14</a:t>
            </a:fld>
            <a:endParaRPr lang="en-ZA"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6BF63EB-B226-4C03-95FC-9E2C8E2B2AEE}" type="slidenum">
              <a:rPr lang="en-ZA" altLang="en-US"/>
              <a:pPr/>
              <a:t>‹#›</a:t>
            </a:fld>
            <a:endParaRPr lang="en-ZA" altLang="en-US"/>
          </a:p>
        </p:txBody>
      </p:sp>
    </p:spTree>
    <p:extLst>
      <p:ext uri="{BB962C8B-B14F-4D97-AF65-F5344CB8AC3E}">
        <p14:creationId xmlns:p14="http://schemas.microsoft.com/office/powerpoint/2010/main" val="139010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A03C73F-7EAA-41D3-BFAF-F4D58B27BCED}" type="datetimeFigureOut">
              <a:rPr lang="en-ZA" altLang="en-US"/>
              <a:pPr/>
              <a:t>2018-06-14</a:t>
            </a:fld>
            <a:endParaRPr lang="en-ZA"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D694AD0-F57F-47CB-8748-A92D31D3E9EE}" type="slidenum">
              <a:rPr lang="en-ZA" altLang="en-US"/>
              <a:pPr/>
              <a:t>‹#›</a:t>
            </a:fld>
            <a:endParaRPr lang="en-ZA" altLang="en-US"/>
          </a:p>
        </p:txBody>
      </p:sp>
    </p:spTree>
    <p:extLst>
      <p:ext uri="{BB962C8B-B14F-4D97-AF65-F5344CB8AC3E}">
        <p14:creationId xmlns:p14="http://schemas.microsoft.com/office/powerpoint/2010/main" val="2265690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8263861-35A9-49E3-BA67-10CCF93DB772}" type="datetimeFigureOut">
              <a:rPr lang="en-ZA" altLang="en-US"/>
              <a:pPr/>
              <a:t>2018-06-14</a:t>
            </a:fld>
            <a:endParaRPr lang="en-ZA"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6D377A3-822C-4C64-A285-27F2961AFD44}" type="slidenum">
              <a:rPr lang="en-ZA" altLang="en-US"/>
              <a:pPr/>
              <a:t>‹#›</a:t>
            </a:fld>
            <a:endParaRPr lang="en-ZA" altLang="en-US"/>
          </a:p>
        </p:txBody>
      </p:sp>
    </p:spTree>
    <p:extLst>
      <p:ext uri="{BB962C8B-B14F-4D97-AF65-F5344CB8AC3E}">
        <p14:creationId xmlns:p14="http://schemas.microsoft.com/office/powerpoint/2010/main" val="3822777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B878296-49F8-47B3-A2F8-BD726E2BB586}" type="datetimeFigureOut">
              <a:rPr lang="en-ZA" altLang="en-US"/>
              <a:pPr/>
              <a:t>2018-06-14</a:t>
            </a:fld>
            <a:endParaRPr lang="en-ZA"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ABAC0FA-2A7A-4EE6-BF53-97163FBA7186}" type="slidenum">
              <a:rPr lang="en-ZA" altLang="en-US"/>
              <a:pPr/>
              <a:t>‹#›</a:t>
            </a:fld>
            <a:endParaRPr lang="en-ZA" altLang="en-US"/>
          </a:p>
        </p:txBody>
      </p:sp>
    </p:spTree>
    <p:extLst>
      <p:ext uri="{BB962C8B-B14F-4D97-AF65-F5344CB8AC3E}">
        <p14:creationId xmlns:p14="http://schemas.microsoft.com/office/powerpoint/2010/main" val="2998570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7A9C649-268E-4D92-B66E-EA42043FAAFE}" type="datetimeFigureOut">
              <a:rPr lang="en-ZA" altLang="en-US"/>
              <a:pPr/>
              <a:t>2018-06-14</a:t>
            </a:fld>
            <a:endParaRPr lang="en-ZA"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7F1E65A-98DC-4C3F-B3E8-8AAE74A6720C}" type="slidenum">
              <a:rPr lang="en-ZA" altLang="en-US"/>
              <a:pPr/>
              <a:t>‹#›</a:t>
            </a:fld>
            <a:endParaRPr lang="en-ZA" altLang="en-US"/>
          </a:p>
        </p:txBody>
      </p:sp>
    </p:spTree>
    <p:extLst>
      <p:ext uri="{BB962C8B-B14F-4D97-AF65-F5344CB8AC3E}">
        <p14:creationId xmlns:p14="http://schemas.microsoft.com/office/powerpoint/2010/main" val="2491431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C56F37D7-AED2-4DEA-B376-F7A2023B7142}" type="datetimeFigureOut">
              <a:rPr lang="en-ZA" altLang="en-US"/>
              <a:pPr/>
              <a:t>2018-06-14</a:t>
            </a:fld>
            <a:endParaRPr lang="en-ZA"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BDED052A-EBCB-4F1A-896D-0F06D8E04FDD}" type="slidenum">
              <a:rPr lang="en-ZA" altLang="en-US"/>
              <a:pPr/>
              <a:t>‹#›</a:t>
            </a:fld>
            <a:endParaRPr lang="en-ZA" altLang="en-US"/>
          </a:p>
        </p:txBody>
      </p:sp>
    </p:spTree>
    <p:extLst>
      <p:ext uri="{BB962C8B-B14F-4D97-AF65-F5344CB8AC3E}">
        <p14:creationId xmlns:p14="http://schemas.microsoft.com/office/powerpoint/2010/main" val="2516858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72F5583-142C-4C73-959E-D350CDE0D53E}" type="datetimeFigureOut">
              <a:rPr lang="en-ZA" altLang="en-US"/>
              <a:pPr/>
              <a:t>2018-06-14</a:t>
            </a:fld>
            <a:endParaRPr lang="en-ZA"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6895707-9284-42F0-8411-44A6CDDA2B9D}" type="slidenum">
              <a:rPr lang="en-ZA" altLang="en-US"/>
              <a:pPr/>
              <a:t>‹#›</a:t>
            </a:fld>
            <a:endParaRPr lang="en-ZA" altLang="en-US"/>
          </a:p>
        </p:txBody>
      </p:sp>
    </p:spTree>
    <p:extLst>
      <p:ext uri="{BB962C8B-B14F-4D97-AF65-F5344CB8AC3E}">
        <p14:creationId xmlns:p14="http://schemas.microsoft.com/office/powerpoint/2010/main" val="1549821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E940910-AB76-4032-889F-2109ED4D542C}" type="datetimeFigureOut">
              <a:rPr lang="en-ZA" altLang="en-US"/>
              <a:pPr/>
              <a:t>2018-06-14</a:t>
            </a:fld>
            <a:endParaRPr lang="en-ZA"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B0A6530-7EDA-469C-8FF1-9E0D19678E73}" type="slidenum">
              <a:rPr lang="en-ZA" altLang="en-US"/>
              <a:pPr/>
              <a:t>‹#›</a:t>
            </a:fld>
            <a:endParaRPr lang="en-ZA" altLang="en-US"/>
          </a:p>
        </p:txBody>
      </p:sp>
    </p:spTree>
    <p:extLst>
      <p:ext uri="{BB962C8B-B14F-4D97-AF65-F5344CB8AC3E}">
        <p14:creationId xmlns:p14="http://schemas.microsoft.com/office/powerpoint/2010/main" val="1820472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6686379-865C-444F-801C-57F171C4D2BD}" type="datetimeFigureOut">
              <a:rPr lang="en-ZA" altLang="en-US"/>
              <a:pPr/>
              <a:t>2018-06-14</a:t>
            </a:fld>
            <a:endParaRPr lang="en-ZA"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3DACFBF-4F15-4D74-B5D7-216B2DC1FA92}" type="slidenum">
              <a:rPr lang="en-ZA" altLang="en-US"/>
              <a:pPr/>
              <a:t>‹#›</a:t>
            </a:fld>
            <a:endParaRPr lang="en-ZA" altLang="en-US"/>
          </a:p>
        </p:txBody>
      </p:sp>
    </p:spTree>
    <p:extLst>
      <p:ext uri="{BB962C8B-B14F-4D97-AF65-F5344CB8AC3E}">
        <p14:creationId xmlns:p14="http://schemas.microsoft.com/office/powerpoint/2010/main" val="2607537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843A4EED-2549-4E50-8E2F-F03DDF6C3986}" type="datetimeFigureOut">
              <a:rPr lang="en-ZA" altLang="en-US"/>
              <a:pPr/>
              <a:t>2018-06-14</a:t>
            </a:fld>
            <a:endParaRPr lang="en-ZA"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CA5E99B-6474-4FD2-9365-66748E967159}" type="slidenum">
              <a:rPr lang="en-ZA" altLang="en-US"/>
              <a:pPr/>
              <a:t>‹#›</a:t>
            </a:fld>
            <a:endParaRPr lang="en-ZA" altLang="en-US"/>
          </a:p>
        </p:txBody>
      </p:sp>
    </p:spTree>
    <p:extLst>
      <p:ext uri="{BB962C8B-B14F-4D97-AF65-F5344CB8AC3E}">
        <p14:creationId xmlns:p14="http://schemas.microsoft.com/office/powerpoint/2010/main" val="3016324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ZA" altLang="en-US"/>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ZA"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14D3B60B-AA16-46E6-9946-FA6C9FEE7E27}" type="datetimeFigureOut">
              <a:rPr lang="en-ZA" altLang="en-US"/>
              <a:pPr/>
              <a:t>2018-06-14</a:t>
            </a:fld>
            <a:endParaRPr lang="en-ZA"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C76B0C4-57F3-40BE-B874-82B3D5AF6C1F}" type="slidenum">
              <a:rPr lang="en-ZA" altLang="en-US"/>
              <a:pPr/>
              <a:t>‹#›</a:t>
            </a:fld>
            <a:endParaRPr lang="en-ZA"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S PGothic" pitchFamily="34" charset="-128"/>
          <a:cs typeface="ＭＳ Ｐゴシック" charset="0"/>
        </a:defRPr>
      </a:lvl1pPr>
      <a:lvl2pPr algn="l" rtl="0" eaLnBrk="1" fontAlgn="base" hangingPunct="1">
        <a:lnSpc>
          <a:spcPct val="90000"/>
        </a:lnSpc>
        <a:spcBef>
          <a:spcPct val="0"/>
        </a:spcBef>
        <a:spcAft>
          <a:spcPct val="0"/>
        </a:spcAft>
        <a:defRPr sz="4400">
          <a:solidFill>
            <a:schemeClr val="tx1"/>
          </a:solidFill>
          <a:latin typeface="Calibri Light" charset="0"/>
          <a:ea typeface="MS PGothic" pitchFamily="34" charset="-128"/>
          <a:cs typeface="ＭＳ Ｐゴシック" charset="0"/>
        </a:defRPr>
      </a:lvl2pPr>
      <a:lvl3pPr algn="l" rtl="0" eaLnBrk="1" fontAlgn="base" hangingPunct="1">
        <a:lnSpc>
          <a:spcPct val="90000"/>
        </a:lnSpc>
        <a:spcBef>
          <a:spcPct val="0"/>
        </a:spcBef>
        <a:spcAft>
          <a:spcPct val="0"/>
        </a:spcAft>
        <a:defRPr sz="4400">
          <a:solidFill>
            <a:schemeClr val="tx1"/>
          </a:solidFill>
          <a:latin typeface="Calibri Light" charset="0"/>
          <a:ea typeface="MS PGothic" pitchFamily="34" charset="-128"/>
          <a:cs typeface="ＭＳ Ｐゴシック" charset="0"/>
        </a:defRPr>
      </a:lvl3pPr>
      <a:lvl4pPr algn="l" rtl="0" eaLnBrk="1" fontAlgn="base" hangingPunct="1">
        <a:lnSpc>
          <a:spcPct val="90000"/>
        </a:lnSpc>
        <a:spcBef>
          <a:spcPct val="0"/>
        </a:spcBef>
        <a:spcAft>
          <a:spcPct val="0"/>
        </a:spcAft>
        <a:defRPr sz="4400">
          <a:solidFill>
            <a:schemeClr val="tx1"/>
          </a:solidFill>
          <a:latin typeface="Calibri Light" charset="0"/>
          <a:ea typeface="MS PGothic" pitchFamily="34" charset="-128"/>
          <a:cs typeface="ＭＳ Ｐゴシック" charset="0"/>
        </a:defRPr>
      </a:lvl4pPr>
      <a:lvl5pPr algn="l" rtl="0" eaLnBrk="1" fontAlgn="base" hangingPunct="1">
        <a:lnSpc>
          <a:spcPct val="90000"/>
        </a:lnSpc>
        <a:spcBef>
          <a:spcPct val="0"/>
        </a:spcBef>
        <a:spcAft>
          <a:spcPct val="0"/>
        </a:spcAft>
        <a:defRPr sz="4400">
          <a:solidFill>
            <a:schemeClr val="tx1"/>
          </a:solidFill>
          <a:latin typeface="Calibri Light" charset="0"/>
          <a:ea typeface="MS PGothic" pitchFamily="34" charset="-128"/>
          <a:cs typeface="ＭＳ Ｐゴシック" charset="0"/>
        </a:defRPr>
      </a:lvl5pPr>
      <a:lvl6pPr marL="4572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eaLnBrk="1" fontAlgn="base" hangingPunct="1">
        <a:lnSpc>
          <a:spcPct val="90000"/>
        </a:lnSpc>
        <a:spcBef>
          <a:spcPts val="1000"/>
        </a:spcBef>
        <a:spcAft>
          <a:spcPct val="0"/>
        </a:spcAft>
        <a:buFont typeface="Arial" pitchFamily="34" charset="0"/>
        <a:buChar char="•"/>
        <a:defRPr sz="2800" kern="1200">
          <a:solidFill>
            <a:schemeClr val="tx1"/>
          </a:solidFill>
          <a:latin typeface="+mn-lt"/>
          <a:ea typeface="MS PGothic" pitchFamily="34" charset="-128"/>
          <a:cs typeface="ＭＳ Ｐゴシック" charset="0"/>
        </a:defRPr>
      </a:lvl1pPr>
      <a:lvl2pPr marL="685800" indent="-228600" algn="l" rtl="0" eaLnBrk="1" fontAlgn="base" hangingPunct="1">
        <a:lnSpc>
          <a:spcPct val="90000"/>
        </a:lnSpc>
        <a:spcBef>
          <a:spcPts val="500"/>
        </a:spcBef>
        <a:spcAft>
          <a:spcPct val="0"/>
        </a:spcAft>
        <a:buFont typeface="Arial" pitchFamily="34" charset="0"/>
        <a:buChar char="•"/>
        <a:defRPr sz="2400" kern="1200">
          <a:solidFill>
            <a:schemeClr val="tx1"/>
          </a:solidFill>
          <a:latin typeface="+mn-lt"/>
          <a:ea typeface="MS PGothic" pitchFamily="34" charset="-128"/>
          <a:cs typeface="+mn-cs"/>
        </a:defRPr>
      </a:lvl2pPr>
      <a:lvl3pPr marL="1143000" indent="-228600" algn="l" rtl="0" eaLnBrk="1" fontAlgn="base" hangingPunct="1">
        <a:lnSpc>
          <a:spcPct val="90000"/>
        </a:lnSpc>
        <a:spcBef>
          <a:spcPts val="500"/>
        </a:spcBef>
        <a:spcAft>
          <a:spcPct val="0"/>
        </a:spcAft>
        <a:buFont typeface="Arial" pitchFamily="34" charset="0"/>
        <a:buChar char="•"/>
        <a:defRPr sz="2000" kern="1200">
          <a:solidFill>
            <a:schemeClr val="tx1"/>
          </a:solidFill>
          <a:latin typeface="+mn-lt"/>
          <a:ea typeface="MS PGothic" pitchFamily="34" charset="-128"/>
          <a:cs typeface="+mn-cs"/>
        </a:defRPr>
      </a:lvl3pPr>
      <a:lvl4pPr marL="16002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mn-lt"/>
          <a:ea typeface="MS PGothic" pitchFamily="34" charset="-128"/>
          <a:cs typeface="+mn-cs"/>
        </a:defRPr>
      </a:lvl4pPr>
      <a:lvl5pPr marL="20574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mn-lt"/>
          <a:ea typeface="MS PGothic"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8.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78950" y="4633913"/>
            <a:ext cx="2043113"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descr="Leaf.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0613" y="28575"/>
            <a:ext cx="11101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52013" y="292100"/>
            <a:ext cx="167005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55120" y="1214640"/>
            <a:ext cx="5263789" cy="4302716"/>
          </a:xfrm>
          <a:prstGeom prst="rect">
            <a:avLst/>
          </a:prstGeom>
        </p:spPr>
        <p:txBody>
          <a:bodyPr wrap="square">
            <a:spAutoFit/>
          </a:bodyPr>
          <a:lstStyle/>
          <a:p>
            <a:pPr>
              <a:lnSpc>
                <a:spcPct val="90000"/>
              </a:lnSpc>
              <a:defRPr/>
            </a:pPr>
            <a:r>
              <a:rPr lang="en-US" sz="7200" spc="300" dirty="0">
                <a:latin typeface="Big Caslon"/>
                <a:ea typeface="ＭＳ Ｐゴシック" charset="0"/>
                <a:cs typeface="Big Caslon"/>
              </a:rPr>
              <a:t>The Agri Workforce of the Future</a:t>
            </a:r>
          </a:p>
          <a:p>
            <a:pPr>
              <a:lnSpc>
                <a:spcPct val="90000"/>
              </a:lnSpc>
              <a:defRPr/>
            </a:pPr>
            <a:r>
              <a:rPr lang="en-US" sz="1600" spc="300" dirty="0">
                <a:latin typeface="Big Caslon"/>
                <a:ea typeface="ＭＳ Ｐゴシック" charset="0"/>
                <a:cs typeface="Big Caslon"/>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6CC4EE-1ED5-41D2-B422-561A49B45AD5}"/>
              </a:ext>
            </a:extLst>
          </p:cNvPr>
          <p:cNvSpPr>
            <a:spLocks noGrp="1"/>
          </p:cNvSpPr>
          <p:nvPr>
            <p:ph idx="1"/>
          </p:nvPr>
        </p:nvSpPr>
        <p:spPr>
          <a:xfrm>
            <a:off x="239347" y="1780871"/>
            <a:ext cx="10515600" cy="4351338"/>
          </a:xfrm>
        </p:spPr>
        <p:txBody>
          <a:bodyPr/>
          <a:lstStyle/>
          <a:p>
            <a:pPr marL="0" indent="0">
              <a:buNone/>
            </a:pPr>
            <a:r>
              <a:rPr lang="en-ZA" sz="2400" b="1" dirty="0">
                <a:latin typeface="Gill Sans MT" panose="020B0502020104020203" pitchFamily="34" charset="0"/>
              </a:rPr>
              <a:t>A virtual world of work ( virtual, global, and flexible)</a:t>
            </a:r>
          </a:p>
          <a:p>
            <a:r>
              <a:rPr lang="en-ZA" sz="2400" dirty="0">
                <a:latin typeface="Gill Sans MT" panose="020B0502020104020203" pitchFamily="34" charset="0"/>
              </a:rPr>
              <a:t>Many corporations will require both a physical and a virtual space, but online space will be predominant, and the value of the corporation’s virtual space should be higher than its physical space.</a:t>
            </a:r>
          </a:p>
          <a:p>
            <a:r>
              <a:rPr lang="en-ZA" sz="2400" dirty="0">
                <a:latin typeface="Gill Sans MT" panose="020B0502020104020203" pitchFamily="34" charset="0"/>
              </a:rPr>
              <a:t>More flexible work arrangements as corporations use virtual employees </a:t>
            </a:r>
          </a:p>
          <a:p>
            <a:pPr marL="0" indent="0">
              <a:buNone/>
            </a:pPr>
            <a:r>
              <a:rPr lang="en-ZA" sz="2400" dirty="0">
                <a:latin typeface="Gill Sans MT" panose="020B0502020104020203" pitchFamily="34" charset="0"/>
              </a:rPr>
              <a:t>   working flexible schedules to cover all of this ground.</a:t>
            </a:r>
          </a:p>
          <a:p>
            <a:pPr marL="0" indent="0">
              <a:buNone/>
            </a:pPr>
            <a:endParaRPr lang="en-ZA" sz="2400" b="1" dirty="0">
              <a:latin typeface="Gill Sans MT" panose="020B0502020104020203" pitchFamily="34" charset="0"/>
            </a:endParaRPr>
          </a:p>
          <a:p>
            <a:pPr marL="0" indent="0">
              <a:buNone/>
            </a:pPr>
            <a:endParaRPr lang="en-US" sz="2400" dirty="0"/>
          </a:p>
        </p:txBody>
      </p:sp>
      <p:sp>
        <p:nvSpPr>
          <p:cNvPr id="4" name="AutoShape 2" descr="Image result for image RIP">
            <a:extLst>
              <a:ext uri="{FF2B5EF4-FFF2-40B4-BE49-F238E27FC236}">
                <a16:creationId xmlns:a16="http://schemas.microsoft.com/office/drawing/2014/main" id="{694D1EC6-2AAC-4C0F-A86E-6AC6A2BC925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7248BEB9-4A3E-4384-8F50-D9EB90D9227C}"/>
              </a:ext>
            </a:extLst>
          </p:cNvPr>
          <p:cNvPicPr>
            <a:picLocks noChangeAspect="1"/>
          </p:cNvPicPr>
          <p:nvPr/>
        </p:nvPicPr>
        <p:blipFill>
          <a:blip r:embed="rId2"/>
          <a:stretch>
            <a:fillRect/>
          </a:stretch>
        </p:blipFill>
        <p:spPr>
          <a:xfrm>
            <a:off x="10309930" y="2594055"/>
            <a:ext cx="1390913" cy="1639530"/>
          </a:xfrm>
          <a:prstGeom prst="rect">
            <a:avLst/>
          </a:prstGeom>
        </p:spPr>
      </p:pic>
      <p:sp>
        <p:nvSpPr>
          <p:cNvPr id="6" name="TextBox 5">
            <a:extLst>
              <a:ext uri="{FF2B5EF4-FFF2-40B4-BE49-F238E27FC236}">
                <a16:creationId xmlns:a16="http://schemas.microsoft.com/office/drawing/2014/main" id="{F2869119-5324-4D11-98CD-6ADB2F810C95}"/>
              </a:ext>
            </a:extLst>
          </p:cNvPr>
          <p:cNvSpPr txBox="1"/>
          <p:nvPr/>
        </p:nvSpPr>
        <p:spPr>
          <a:xfrm>
            <a:off x="10516435" y="3515544"/>
            <a:ext cx="1090363" cy="646331"/>
          </a:xfrm>
          <a:prstGeom prst="rect">
            <a:avLst/>
          </a:prstGeom>
          <a:noFill/>
        </p:spPr>
        <p:txBody>
          <a:bodyPr wrap="none" rtlCol="0">
            <a:spAutoFit/>
          </a:bodyPr>
          <a:lstStyle/>
          <a:p>
            <a:r>
              <a:rPr lang="en-US" dirty="0"/>
              <a:t>8am-5pm</a:t>
            </a:r>
          </a:p>
          <a:p>
            <a:r>
              <a:rPr lang="en-US" dirty="0"/>
              <a:t>     </a:t>
            </a:r>
          </a:p>
        </p:txBody>
      </p:sp>
      <p:sp>
        <p:nvSpPr>
          <p:cNvPr id="8" name="Title 1">
            <a:extLst>
              <a:ext uri="{FF2B5EF4-FFF2-40B4-BE49-F238E27FC236}">
                <a16:creationId xmlns:a16="http://schemas.microsoft.com/office/drawing/2014/main" id="{F77A794D-6277-4ADF-A8B4-BA6D560D84EA}"/>
              </a:ext>
            </a:extLst>
          </p:cNvPr>
          <p:cNvSpPr>
            <a:spLocks noGrp="1"/>
          </p:cNvSpPr>
          <p:nvPr>
            <p:ph type="title"/>
          </p:nvPr>
        </p:nvSpPr>
        <p:spPr>
          <a:xfrm>
            <a:off x="197606" y="155132"/>
            <a:ext cx="8872879" cy="1085559"/>
          </a:xfrm>
          <a:solidFill>
            <a:schemeClr val="bg2">
              <a:lumMod val="25000"/>
            </a:schemeClr>
          </a:solidFill>
        </p:spPr>
        <p:txBody>
          <a:bodyPr/>
          <a:lstStyle/>
          <a:p>
            <a:br>
              <a:rPr lang="en-US" spc="600" dirty="0">
                <a:solidFill>
                  <a:schemeClr val="bg1"/>
                </a:solidFill>
                <a:latin typeface="Big Caslon"/>
                <a:cs typeface="Big Caslon"/>
              </a:rPr>
            </a:br>
            <a:r>
              <a:rPr lang="en-US" spc="600" dirty="0">
                <a:solidFill>
                  <a:schemeClr val="bg1"/>
                </a:solidFill>
                <a:latin typeface="Big Caslon"/>
                <a:cs typeface="Big Caslon"/>
              </a:rPr>
              <a:t>The World of Work in 2030</a:t>
            </a:r>
            <a:br>
              <a:rPr lang="en-US" spc="600" dirty="0">
                <a:solidFill>
                  <a:schemeClr val="bg1"/>
                </a:solidFill>
                <a:latin typeface="Big Caslon"/>
                <a:cs typeface="Big Caslon"/>
              </a:rPr>
            </a:br>
            <a:endParaRPr lang="en-US" dirty="0">
              <a:solidFill>
                <a:schemeClr val="bg1"/>
              </a:solidFill>
            </a:endParaRPr>
          </a:p>
        </p:txBody>
      </p:sp>
      <p:pic>
        <p:nvPicPr>
          <p:cNvPr id="9" name="Picture 8">
            <a:extLst>
              <a:ext uri="{FF2B5EF4-FFF2-40B4-BE49-F238E27FC236}">
                <a16:creationId xmlns:a16="http://schemas.microsoft.com/office/drawing/2014/main" id="{C8708086-DAAC-48DA-9A7B-48379A89EFBF}"/>
              </a:ext>
            </a:extLst>
          </p:cNvPr>
          <p:cNvPicPr>
            <a:picLocks noChangeAspect="1"/>
          </p:cNvPicPr>
          <p:nvPr/>
        </p:nvPicPr>
        <p:blipFill>
          <a:blip r:embed="rId3"/>
          <a:stretch>
            <a:fillRect/>
          </a:stretch>
        </p:blipFill>
        <p:spPr>
          <a:xfrm>
            <a:off x="9527431" y="169342"/>
            <a:ext cx="2371550" cy="1170533"/>
          </a:xfrm>
          <a:prstGeom prst="rect">
            <a:avLst/>
          </a:prstGeom>
        </p:spPr>
      </p:pic>
      <p:sp>
        <p:nvSpPr>
          <p:cNvPr id="10" name="TextBox 9">
            <a:extLst>
              <a:ext uri="{FF2B5EF4-FFF2-40B4-BE49-F238E27FC236}">
                <a16:creationId xmlns:a16="http://schemas.microsoft.com/office/drawing/2014/main" id="{2BDF8C93-C24D-43F4-8B79-0CCE7F54C9C7}"/>
              </a:ext>
            </a:extLst>
          </p:cNvPr>
          <p:cNvSpPr txBox="1"/>
          <p:nvPr/>
        </p:nvSpPr>
        <p:spPr>
          <a:xfrm>
            <a:off x="6518975" y="6203873"/>
            <a:ext cx="5181868" cy="369332"/>
          </a:xfrm>
          <a:prstGeom prst="rect">
            <a:avLst/>
          </a:prstGeom>
          <a:noFill/>
        </p:spPr>
        <p:txBody>
          <a:bodyPr wrap="none" rtlCol="0">
            <a:spAutoFit/>
          </a:bodyPr>
          <a:lstStyle/>
          <a:p>
            <a:r>
              <a:rPr lang="en-US" dirty="0"/>
              <a:t>Future of Work Report; World Economic Forum, 2017</a:t>
            </a:r>
          </a:p>
        </p:txBody>
      </p:sp>
    </p:spTree>
    <p:extLst>
      <p:ext uri="{BB962C8B-B14F-4D97-AF65-F5344CB8AC3E}">
        <p14:creationId xmlns:p14="http://schemas.microsoft.com/office/powerpoint/2010/main" val="2232446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6CC4EE-1ED5-41D2-B422-561A49B45AD5}"/>
              </a:ext>
            </a:extLst>
          </p:cNvPr>
          <p:cNvSpPr>
            <a:spLocks noGrp="1"/>
          </p:cNvSpPr>
          <p:nvPr>
            <p:ph idx="1"/>
          </p:nvPr>
        </p:nvSpPr>
        <p:spPr>
          <a:xfrm>
            <a:off x="239347" y="1339875"/>
            <a:ext cx="10515600" cy="4351338"/>
          </a:xfrm>
        </p:spPr>
        <p:txBody>
          <a:bodyPr/>
          <a:lstStyle/>
          <a:p>
            <a:pPr marL="0" indent="0">
              <a:buNone/>
            </a:pPr>
            <a:r>
              <a:rPr lang="en-ZA" sz="2400" b="1" dirty="0">
                <a:latin typeface="Gill Sans MT" panose="020B0502020104020203" pitchFamily="34" charset="0"/>
              </a:rPr>
              <a:t>Technology takes the workplace to new heights</a:t>
            </a:r>
          </a:p>
          <a:p>
            <a:r>
              <a:rPr lang="en-ZA" sz="2400" dirty="0">
                <a:latin typeface="Gill Sans MT" panose="020B0502020104020203" pitchFamily="34" charset="0"/>
              </a:rPr>
              <a:t> Across all fields ranging from virtual reality to robotics, technology is </a:t>
            </a:r>
          </a:p>
          <a:p>
            <a:pPr marL="0" indent="0">
              <a:buNone/>
            </a:pPr>
            <a:r>
              <a:rPr lang="en-ZA" sz="2400" dirty="0">
                <a:latin typeface="Gill Sans MT" panose="020B0502020104020203" pitchFamily="34" charset="0"/>
              </a:rPr>
              <a:t>   evolving at a rapid pace, blurring the lines between science and </a:t>
            </a:r>
          </a:p>
          <a:p>
            <a:pPr marL="0" indent="0">
              <a:buNone/>
            </a:pPr>
            <a:r>
              <a:rPr lang="en-ZA" sz="2400" dirty="0">
                <a:latin typeface="Gill Sans MT" panose="020B0502020104020203" pitchFamily="34" charset="0"/>
              </a:rPr>
              <a:t>   science fiction.</a:t>
            </a:r>
          </a:p>
          <a:p>
            <a:pPr marL="0" indent="0">
              <a:buNone/>
            </a:pPr>
            <a:endParaRPr lang="en-US" sz="2400" dirty="0"/>
          </a:p>
        </p:txBody>
      </p:sp>
      <p:sp>
        <p:nvSpPr>
          <p:cNvPr id="4" name="AutoShape 2" descr="Image result for image RIP">
            <a:extLst>
              <a:ext uri="{FF2B5EF4-FFF2-40B4-BE49-F238E27FC236}">
                <a16:creationId xmlns:a16="http://schemas.microsoft.com/office/drawing/2014/main" id="{694D1EC6-2AAC-4C0F-A86E-6AC6A2BC925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EF920C38-4530-4FDE-B5A7-329569AC8977}"/>
              </a:ext>
            </a:extLst>
          </p:cNvPr>
          <p:cNvPicPr>
            <a:picLocks noChangeAspect="1"/>
          </p:cNvPicPr>
          <p:nvPr/>
        </p:nvPicPr>
        <p:blipFill>
          <a:blip r:embed="rId2"/>
          <a:stretch>
            <a:fillRect/>
          </a:stretch>
        </p:blipFill>
        <p:spPr>
          <a:xfrm>
            <a:off x="9351689" y="1453725"/>
            <a:ext cx="1975275" cy="1975275"/>
          </a:xfrm>
          <a:prstGeom prst="rect">
            <a:avLst/>
          </a:prstGeom>
          <a:ln>
            <a:noFill/>
          </a:ln>
          <a:effectLst>
            <a:softEdge rad="112500"/>
          </a:effectLst>
        </p:spPr>
      </p:pic>
      <p:sp>
        <p:nvSpPr>
          <p:cNvPr id="8" name="Title 1">
            <a:extLst>
              <a:ext uri="{FF2B5EF4-FFF2-40B4-BE49-F238E27FC236}">
                <a16:creationId xmlns:a16="http://schemas.microsoft.com/office/drawing/2014/main" id="{F77A794D-6277-4ADF-A8B4-BA6D560D84EA}"/>
              </a:ext>
            </a:extLst>
          </p:cNvPr>
          <p:cNvSpPr>
            <a:spLocks noGrp="1"/>
          </p:cNvSpPr>
          <p:nvPr>
            <p:ph type="title"/>
          </p:nvPr>
        </p:nvSpPr>
        <p:spPr>
          <a:xfrm>
            <a:off x="197606" y="155132"/>
            <a:ext cx="8872879" cy="1085559"/>
          </a:xfrm>
          <a:solidFill>
            <a:schemeClr val="bg2">
              <a:lumMod val="25000"/>
            </a:schemeClr>
          </a:solidFill>
        </p:spPr>
        <p:txBody>
          <a:bodyPr/>
          <a:lstStyle/>
          <a:p>
            <a:br>
              <a:rPr lang="en-US" spc="600" dirty="0">
                <a:solidFill>
                  <a:schemeClr val="bg1"/>
                </a:solidFill>
                <a:latin typeface="Big Caslon"/>
                <a:cs typeface="Big Caslon"/>
              </a:rPr>
            </a:br>
            <a:r>
              <a:rPr lang="en-US" spc="600" dirty="0">
                <a:solidFill>
                  <a:schemeClr val="bg1"/>
                </a:solidFill>
                <a:latin typeface="Big Caslon"/>
                <a:cs typeface="Big Caslon"/>
              </a:rPr>
              <a:t>The World of Work in 2030</a:t>
            </a:r>
            <a:br>
              <a:rPr lang="en-US" spc="600" dirty="0">
                <a:solidFill>
                  <a:schemeClr val="bg1"/>
                </a:solidFill>
                <a:latin typeface="Big Caslon"/>
                <a:cs typeface="Big Caslon"/>
              </a:rPr>
            </a:br>
            <a:endParaRPr lang="en-US" dirty="0">
              <a:solidFill>
                <a:schemeClr val="bg1"/>
              </a:solidFill>
            </a:endParaRPr>
          </a:p>
        </p:txBody>
      </p:sp>
      <p:pic>
        <p:nvPicPr>
          <p:cNvPr id="9" name="Picture 8">
            <a:extLst>
              <a:ext uri="{FF2B5EF4-FFF2-40B4-BE49-F238E27FC236}">
                <a16:creationId xmlns:a16="http://schemas.microsoft.com/office/drawing/2014/main" id="{C8708086-DAAC-48DA-9A7B-48379A89EFBF}"/>
              </a:ext>
            </a:extLst>
          </p:cNvPr>
          <p:cNvPicPr>
            <a:picLocks noChangeAspect="1"/>
          </p:cNvPicPr>
          <p:nvPr/>
        </p:nvPicPr>
        <p:blipFill>
          <a:blip r:embed="rId3"/>
          <a:stretch>
            <a:fillRect/>
          </a:stretch>
        </p:blipFill>
        <p:spPr>
          <a:xfrm>
            <a:off x="9527431" y="169342"/>
            <a:ext cx="2371550" cy="1170533"/>
          </a:xfrm>
          <a:prstGeom prst="rect">
            <a:avLst/>
          </a:prstGeom>
        </p:spPr>
      </p:pic>
      <p:sp>
        <p:nvSpPr>
          <p:cNvPr id="10" name="TextBox 9">
            <a:extLst>
              <a:ext uri="{FF2B5EF4-FFF2-40B4-BE49-F238E27FC236}">
                <a16:creationId xmlns:a16="http://schemas.microsoft.com/office/drawing/2014/main" id="{2BDF8C93-C24D-43F4-8B79-0CCE7F54C9C7}"/>
              </a:ext>
            </a:extLst>
          </p:cNvPr>
          <p:cNvSpPr txBox="1"/>
          <p:nvPr/>
        </p:nvSpPr>
        <p:spPr>
          <a:xfrm>
            <a:off x="6936497" y="6355644"/>
            <a:ext cx="5181868" cy="369332"/>
          </a:xfrm>
          <a:prstGeom prst="rect">
            <a:avLst/>
          </a:prstGeom>
          <a:noFill/>
        </p:spPr>
        <p:txBody>
          <a:bodyPr wrap="none" rtlCol="0">
            <a:spAutoFit/>
          </a:bodyPr>
          <a:lstStyle/>
          <a:p>
            <a:r>
              <a:rPr lang="en-US" dirty="0"/>
              <a:t>Future of Work Report; World Economic Forum, 2017</a:t>
            </a:r>
          </a:p>
        </p:txBody>
      </p:sp>
      <p:pic>
        <p:nvPicPr>
          <p:cNvPr id="2" name="Picture 1">
            <a:extLst>
              <a:ext uri="{FF2B5EF4-FFF2-40B4-BE49-F238E27FC236}">
                <a16:creationId xmlns:a16="http://schemas.microsoft.com/office/drawing/2014/main" id="{F7F0E40A-0EB2-49D8-B58F-D01A6174F6AE}"/>
              </a:ext>
            </a:extLst>
          </p:cNvPr>
          <p:cNvPicPr>
            <a:picLocks noChangeAspect="1"/>
          </p:cNvPicPr>
          <p:nvPr/>
        </p:nvPicPr>
        <p:blipFill>
          <a:blip r:embed="rId4"/>
          <a:stretch>
            <a:fillRect/>
          </a:stretch>
        </p:blipFill>
        <p:spPr>
          <a:xfrm>
            <a:off x="568036" y="4086219"/>
            <a:ext cx="2916666" cy="1937209"/>
          </a:xfrm>
          <a:prstGeom prst="rect">
            <a:avLst/>
          </a:prstGeom>
        </p:spPr>
      </p:pic>
      <p:pic>
        <p:nvPicPr>
          <p:cNvPr id="11" name="Picture 10">
            <a:extLst>
              <a:ext uri="{FF2B5EF4-FFF2-40B4-BE49-F238E27FC236}">
                <a16:creationId xmlns:a16="http://schemas.microsoft.com/office/drawing/2014/main" id="{5118212F-74A8-4365-8AFA-4B002303CF9D}"/>
              </a:ext>
            </a:extLst>
          </p:cNvPr>
          <p:cNvPicPr>
            <a:picLocks noChangeAspect="1"/>
          </p:cNvPicPr>
          <p:nvPr/>
        </p:nvPicPr>
        <p:blipFill>
          <a:blip r:embed="rId5"/>
          <a:stretch>
            <a:fillRect/>
          </a:stretch>
        </p:blipFill>
        <p:spPr>
          <a:xfrm>
            <a:off x="3587663" y="3348368"/>
            <a:ext cx="4456898" cy="2675060"/>
          </a:xfrm>
          <a:prstGeom prst="rect">
            <a:avLst/>
          </a:prstGeom>
        </p:spPr>
      </p:pic>
      <p:pic>
        <p:nvPicPr>
          <p:cNvPr id="13" name="Picture 12">
            <a:extLst>
              <a:ext uri="{FF2B5EF4-FFF2-40B4-BE49-F238E27FC236}">
                <a16:creationId xmlns:a16="http://schemas.microsoft.com/office/drawing/2014/main" id="{9812509E-6D09-42AB-BAC3-6E23A0AFD146}"/>
              </a:ext>
            </a:extLst>
          </p:cNvPr>
          <p:cNvPicPr>
            <a:picLocks noChangeAspect="1"/>
          </p:cNvPicPr>
          <p:nvPr/>
        </p:nvPicPr>
        <p:blipFill>
          <a:blip r:embed="rId6"/>
          <a:stretch>
            <a:fillRect/>
          </a:stretch>
        </p:blipFill>
        <p:spPr>
          <a:xfrm>
            <a:off x="8279953" y="3761216"/>
            <a:ext cx="3409908" cy="2269139"/>
          </a:xfrm>
          <a:prstGeom prst="rect">
            <a:avLst/>
          </a:prstGeom>
        </p:spPr>
      </p:pic>
    </p:spTree>
    <p:extLst>
      <p:ext uri="{BB962C8B-B14F-4D97-AF65-F5344CB8AC3E}">
        <p14:creationId xmlns:p14="http://schemas.microsoft.com/office/powerpoint/2010/main" val="2236612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89F77B-2BDF-44AB-8F2E-90D59010AC38}"/>
              </a:ext>
            </a:extLst>
          </p:cNvPr>
          <p:cNvSpPr>
            <a:spLocks noGrp="1"/>
          </p:cNvSpPr>
          <p:nvPr>
            <p:ph type="title"/>
          </p:nvPr>
        </p:nvSpPr>
        <p:spPr>
          <a:xfrm>
            <a:off x="221564" y="124788"/>
            <a:ext cx="8770036" cy="1170534"/>
          </a:xfrm>
          <a:solidFill>
            <a:schemeClr val="bg2">
              <a:lumMod val="25000"/>
            </a:schemeClr>
          </a:solidFill>
        </p:spPr>
        <p:txBody>
          <a:bodyPr/>
          <a:lstStyle/>
          <a:p>
            <a:r>
              <a:rPr lang="en-US" spc="600" dirty="0">
                <a:solidFill>
                  <a:schemeClr val="bg1"/>
                </a:solidFill>
                <a:latin typeface="Big Caslon"/>
                <a:cs typeface="Big Caslon"/>
              </a:rPr>
              <a:t>The World of Work in 2030</a:t>
            </a:r>
            <a:endParaRPr lang="en-US" dirty="0">
              <a:solidFill>
                <a:schemeClr val="bg1"/>
              </a:solidFill>
            </a:endParaRPr>
          </a:p>
        </p:txBody>
      </p:sp>
      <p:pic>
        <p:nvPicPr>
          <p:cNvPr id="4" name="Content Placeholder 3">
            <a:extLst>
              <a:ext uri="{FF2B5EF4-FFF2-40B4-BE49-F238E27FC236}">
                <a16:creationId xmlns:a16="http://schemas.microsoft.com/office/drawing/2014/main" id="{442BE129-878F-462D-B37E-4820B467AF1D}"/>
              </a:ext>
            </a:extLst>
          </p:cNvPr>
          <p:cNvPicPr>
            <a:picLocks noGrp="1" noChangeAspect="1"/>
          </p:cNvPicPr>
          <p:nvPr>
            <p:ph idx="1"/>
          </p:nvPr>
        </p:nvPicPr>
        <p:blipFill>
          <a:blip r:embed="rId2"/>
          <a:stretch>
            <a:fillRect/>
          </a:stretch>
        </p:blipFill>
        <p:spPr>
          <a:xfrm>
            <a:off x="1561946" y="1390553"/>
            <a:ext cx="9068107" cy="5102322"/>
          </a:xfrm>
          <a:prstGeom prst="rect">
            <a:avLst/>
          </a:prstGeom>
        </p:spPr>
      </p:pic>
      <p:sp>
        <p:nvSpPr>
          <p:cNvPr id="7" name="TextBox 6">
            <a:extLst>
              <a:ext uri="{FF2B5EF4-FFF2-40B4-BE49-F238E27FC236}">
                <a16:creationId xmlns:a16="http://schemas.microsoft.com/office/drawing/2014/main" id="{7E45FED0-6945-44B8-8DCD-EE0EA71E7D6B}"/>
              </a:ext>
            </a:extLst>
          </p:cNvPr>
          <p:cNvSpPr txBox="1"/>
          <p:nvPr/>
        </p:nvSpPr>
        <p:spPr>
          <a:xfrm rot="16200000">
            <a:off x="-164786" y="3710881"/>
            <a:ext cx="2729722" cy="461665"/>
          </a:xfrm>
          <a:prstGeom prst="rect">
            <a:avLst/>
          </a:prstGeom>
          <a:noFill/>
        </p:spPr>
        <p:txBody>
          <a:bodyPr wrap="none" rtlCol="0">
            <a:spAutoFit/>
          </a:bodyPr>
          <a:lstStyle/>
          <a:p>
            <a:r>
              <a:rPr lang="en-US" sz="2400" b="1" dirty="0"/>
              <a:t>Collaborative World</a:t>
            </a:r>
          </a:p>
        </p:txBody>
      </p:sp>
      <p:pic>
        <p:nvPicPr>
          <p:cNvPr id="8" name="Picture 7">
            <a:extLst>
              <a:ext uri="{FF2B5EF4-FFF2-40B4-BE49-F238E27FC236}">
                <a16:creationId xmlns:a16="http://schemas.microsoft.com/office/drawing/2014/main" id="{1B6DD0A5-81BE-4A09-9846-C784854BFC6D}"/>
              </a:ext>
            </a:extLst>
          </p:cNvPr>
          <p:cNvPicPr>
            <a:picLocks noChangeAspect="1"/>
          </p:cNvPicPr>
          <p:nvPr/>
        </p:nvPicPr>
        <p:blipFill>
          <a:blip r:embed="rId3"/>
          <a:stretch>
            <a:fillRect/>
          </a:stretch>
        </p:blipFill>
        <p:spPr>
          <a:xfrm>
            <a:off x="9396782" y="230188"/>
            <a:ext cx="2365453" cy="1170533"/>
          </a:xfrm>
          <a:prstGeom prst="rect">
            <a:avLst/>
          </a:prstGeom>
        </p:spPr>
      </p:pic>
    </p:spTree>
    <p:extLst>
      <p:ext uri="{BB962C8B-B14F-4D97-AF65-F5344CB8AC3E}">
        <p14:creationId xmlns:p14="http://schemas.microsoft.com/office/powerpoint/2010/main" val="914878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89F77B-2BDF-44AB-8F2E-90D59010AC38}"/>
              </a:ext>
            </a:extLst>
          </p:cNvPr>
          <p:cNvSpPr>
            <a:spLocks noGrp="1"/>
          </p:cNvSpPr>
          <p:nvPr>
            <p:ph type="title"/>
          </p:nvPr>
        </p:nvSpPr>
        <p:spPr>
          <a:xfrm>
            <a:off x="138994" y="58552"/>
            <a:ext cx="8921879" cy="794191"/>
          </a:xfrm>
          <a:solidFill>
            <a:schemeClr val="bg2">
              <a:lumMod val="25000"/>
            </a:schemeClr>
          </a:solidFill>
        </p:spPr>
        <p:txBody>
          <a:bodyPr/>
          <a:lstStyle/>
          <a:p>
            <a:r>
              <a:rPr lang="en-US" spc="600" dirty="0">
                <a:solidFill>
                  <a:schemeClr val="bg1"/>
                </a:solidFill>
                <a:latin typeface="Big Caslon"/>
                <a:cs typeface="Big Caslon"/>
              </a:rPr>
              <a:t>The World of Work in 2030</a:t>
            </a:r>
            <a:endParaRPr lang="en-US" dirty="0">
              <a:solidFill>
                <a:schemeClr val="bg1"/>
              </a:solidFill>
            </a:endParaRPr>
          </a:p>
        </p:txBody>
      </p:sp>
      <p:sp>
        <p:nvSpPr>
          <p:cNvPr id="3" name="Content Placeholder 2">
            <a:extLst>
              <a:ext uri="{FF2B5EF4-FFF2-40B4-BE49-F238E27FC236}">
                <a16:creationId xmlns:a16="http://schemas.microsoft.com/office/drawing/2014/main" id="{C94FFD51-8635-46EC-978A-FABA93791B52}"/>
              </a:ext>
            </a:extLst>
          </p:cNvPr>
          <p:cNvSpPr>
            <a:spLocks noGrp="1"/>
          </p:cNvSpPr>
          <p:nvPr>
            <p:ph idx="1"/>
          </p:nvPr>
        </p:nvSpPr>
        <p:spPr>
          <a:xfrm>
            <a:off x="4896464" y="870156"/>
            <a:ext cx="7079225" cy="4813786"/>
          </a:xfrm>
        </p:spPr>
        <p:txBody>
          <a:bodyPr/>
          <a:lstStyle/>
          <a:p>
            <a:pPr algn="just"/>
            <a:r>
              <a:rPr lang="en-ZA" sz="2400" dirty="0">
                <a:latin typeface="Gill Sans MT" panose="020B0502020104020203" pitchFamily="34" charset="0"/>
              </a:rPr>
              <a:t>The combination of big data and smart machines will take over some occupations wholesale. </a:t>
            </a:r>
            <a:r>
              <a:rPr lang="en-US" sz="2400" dirty="0">
                <a:latin typeface="Gill Sans MT" panose="020B0502020104020203" pitchFamily="34" charset="0"/>
              </a:rPr>
              <a:t>Jobs will disappear, no more pilots, receptionists, silo operators, book-keepers, IT techies...</a:t>
            </a:r>
          </a:p>
          <a:p>
            <a:pPr algn="just"/>
            <a:r>
              <a:rPr lang="en-ZA" sz="2400" dirty="0">
                <a:latin typeface="Gill Sans MT" panose="020B0502020104020203" pitchFamily="34" charset="0"/>
              </a:rPr>
              <a:t>Being newly able to do brain work will not stop computers from doing ever more formerly manual labour; it will make them better at it.  End of seasonal </a:t>
            </a:r>
            <a:r>
              <a:rPr lang="en-ZA" sz="2400" dirty="0" err="1">
                <a:latin typeface="Gill Sans MT" panose="020B0502020104020203" pitchFamily="34" charset="0"/>
              </a:rPr>
              <a:t>weeders</a:t>
            </a:r>
            <a:r>
              <a:rPr lang="en-ZA" sz="2400" dirty="0">
                <a:latin typeface="Gill Sans MT" panose="020B0502020104020203" pitchFamily="34" charset="0"/>
              </a:rPr>
              <a:t>, planters, harvesters, drivers, typists, data-capturers.</a:t>
            </a:r>
          </a:p>
          <a:p>
            <a:pPr algn="just"/>
            <a:r>
              <a:rPr lang="en-ZA" sz="2400" dirty="0">
                <a:latin typeface="Gill Sans MT" panose="020B0502020104020203" pitchFamily="34" charset="0"/>
              </a:rPr>
              <a:t>New data-processing technology could break “cognitive” jobs down into smaller and smaller tasks, whilst opening the way to eventual automation - this could reduce the satisfaction from previously highly paid work such as lawyers,  accountants, Safex traders, etc. </a:t>
            </a:r>
            <a:endParaRPr lang="en-US" sz="2400" dirty="0">
              <a:latin typeface="Gill Sans MT" panose="020B0502020104020203" pitchFamily="34" charset="0"/>
            </a:endParaRPr>
          </a:p>
          <a:p>
            <a:pPr algn="just"/>
            <a:r>
              <a:rPr lang="en-US" sz="2400" dirty="0">
                <a:latin typeface="Gill Sans MT" panose="020B0502020104020203" pitchFamily="34" charset="0"/>
              </a:rPr>
              <a:t>Technology and the speed of data evolution will raise the pace at work</a:t>
            </a:r>
          </a:p>
          <a:p>
            <a:pPr algn="just"/>
            <a:endParaRPr lang="en-US" sz="2400" dirty="0">
              <a:latin typeface="Gill Sans MT" panose="020B0502020104020203" pitchFamily="34" charset="0"/>
            </a:endParaRPr>
          </a:p>
          <a:p>
            <a:pPr algn="just"/>
            <a:endParaRPr lang="en-US" sz="2400" dirty="0">
              <a:latin typeface="Gill Sans MT" panose="020B0502020104020203" pitchFamily="34" charset="0"/>
            </a:endParaRPr>
          </a:p>
        </p:txBody>
      </p:sp>
      <p:pic>
        <p:nvPicPr>
          <p:cNvPr id="8" name="Content Placeholder 3">
            <a:extLst>
              <a:ext uri="{FF2B5EF4-FFF2-40B4-BE49-F238E27FC236}">
                <a16:creationId xmlns:a16="http://schemas.microsoft.com/office/drawing/2014/main" id="{688BF124-CD3E-4C21-AC7C-F4A80E10DCF5}"/>
              </a:ext>
            </a:extLst>
          </p:cNvPr>
          <p:cNvPicPr>
            <a:picLocks noChangeAspect="1"/>
          </p:cNvPicPr>
          <p:nvPr/>
        </p:nvPicPr>
        <p:blipFill>
          <a:blip r:embed="rId2"/>
          <a:stretch>
            <a:fillRect/>
          </a:stretch>
        </p:blipFill>
        <p:spPr bwMode="auto">
          <a:xfrm>
            <a:off x="439993" y="2179073"/>
            <a:ext cx="4456472" cy="286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F3CDAFA-F0C6-4E36-942A-5907B0E8B7DD}"/>
              </a:ext>
            </a:extLst>
          </p:cNvPr>
          <p:cNvSpPr txBox="1"/>
          <p:nvPr/>
        </p:nvSpPr>
        <p:spPr>
          <a:xfrm>
            <a:off x="500216" y="5280353"/>
            <a:ext cx="4336026" cy="1384995"/>
          </a:xfrm>
          <a:prstGeom prst="rect">
            <a:avLst/>
          </a:prstGeom>
          <a:solidFill>
            <a:schemeClr val="tx1"/>
          </a:solidFill>
        </p:spPr>
        <p:txBody>
          <a:bodyPr wrap="square" rtlCol="0">
            <a:spAutoFit/>
          </a:bodyPr>
          <a:lstStyle/>
          <a:p>
            <a:pPr algn="ctr"/>
            <a:r>
              <a:rPr lang="en-US" sz="2800" dirty="0">
                <a:solidFill>
                  <a:schemeClr val="bg1"/>
                </a:solidFill>
                <a:latin typeface="Big Caslon" panose="02000603090000020003" pitchFamily="2" charset="-79"/>
                <a:cs typeface="Big Caslon" panose="02000603090000020003" pitchFamily="2" charset="-79"/>
              </a:rPr>
              <a:t>47% of job categories may be automated within two decades</a:t>
            </a:r>
          </a:p>
        </p:txBody>
      </p:sp>
      <p:pic>
        <p:nvPicPr>
          <p:cNvPr id="9" name="Picture 8">
            <a:extLst>
              <a:ext uri="{FF2B5EF4-FFF2-40B4-BE49-F238E27FC236}">
                <a16:creationId xmlns:a16="http://schemas.microsoft.com/office/drawing/2014/main" id="{0D2631B9-38CC-4C21-A8C3-B841AAB0FD6B}"/>
              </a:ext>
            </a:extLst>
          </p:cNvPr>
          <p:cNvPicPr>
            <a:picLocks noChangeAspect="1"/>
          </p:cNvPicPr>
          <p:nvPr/>
        </p:nvPicPr>
        <p:blipFill>
          <a:blip r:embed="rId3"/>
          <a:stretch>
            <a:fillRect/>
          </a:stretch>
        </p:blipFill>
        <p:spPr>
          <a:xfrm>
            <a:off x="10127673" y="82844"/>
            <a:ext cx="1559848" cy="769899"/>
          </a:xfrm>
          <a:prstGeom prst="rect">
            <a:avLst/>
          </a:prstGeom>
        </p:spPr>
      </p:pic>
    </p:spTree>
    <p:extLst>
      <p:ext uri="{BB962C8B-B14F-4D97-AF65-F5344CB8AC3E}">
        <p14:creationId xmlns:p14="http://schemas.microsoft.com/office/powerpoint/2010/main" val="2978123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6F202C-B10A-4BBD-9A23-C1DBC256469E}"/>
              </a:ext>
            </a:extLst>
          </p:cNvPr>
          <p:cNvSpPr>
            <a:spLocks noGrp="1"/>
          </p:cNvSpPr>
          <p:nvPr>
            <p:ph idx="1"/>
          </p:nvPr>
        </p:nvSpPr>
        <p:spPr>
          <a:xfrm>
            <a:off x="464127" y="1210622"/>
            <a:ext cx="11113890" cy="4351338"/>
          </a:xfrm>
        </p:spPr>
        <p:txBody>
          <a:bodyPr/>
          <a:lstStyle/>
          <a:p>
            <a:r>
              <a:rPr lang="en-ZA" sz="2000" b="1" dirty="0"/>
              <a:t>Software developer</a:t>
            </a:r>
            <a:r>
              <a:rPr lang="en-ZA" sz="2000" dirty="0"/>
              <a:t> jobs will grow 18.8% between now and 2024, while </a:t>
            </a:r>
            <a:r>
              <a:rPr lang="en-ZA" sz="2000" b="1" dirty="0"/>
              <a:t>computer systems analyst</a:t>
            </a:r>
            <a:r>
              <a:rPr lang="en-ZA" sz="2000" dirty="0"/>
              <a:t> jobs will increase 20.9% by 2024. </a:t>
            </a:r>
            <a:r>
              <a:rPr lang="en-ZA" sz="2000" b="1" dirty="0"/>
              <a:t>Market research analyst and marketing specialist jobs</a:t>
            </a:r>
            <a:r>
              <a:rPr lang="en-ZA" sz="2000" dirty="0"/>
              <a:t>, which also require those analytical skills, will increase 18.6%.</a:t>
            </a:r>
          </a:p>
          <a:p>
            <a:r>
              <a:rPr lang="en-ZA" sz="2000" b="1" dirty="0"/>
              <a:t>Medical technicians, physical therapists, and workplace ergonomics experts will increase</a:t>
            </a:r>
            <a:r>
              <a:rPr lang="en-ZA" sz="2000" dirty="0"/>
              <a:t>. </a:t>
            </a:r>
          </a:p>
          <a:p>
            <a:r>
              <a:rPr lang="en-ZA" sz="2000" b="1" dirty="0"/>
              <a:t>Veterinarians </a:t>
            </a:r>
            <a:r>
              <a:rPr lang="en-ZA" sz="2000" dirty="0"/>
              <a:t>will also be in demand. </a:t>
            </a:r>
          </a:p>
          <a:p>
            <a:r>
              <a:rPr lang="en-ZA" sz="2000" dirty="0"/>
              <a:t>Sales and related jobs are one of the top five growth areas worldwide, according to the WEF report. In the U.S., BLS projects that jobs for </a:t>
            </a:r>
            <a:r>
              <a:rPr lang="en-ZA" sz="2000" b="1" dirty="0"/>
              <a:t>retail and other sales representatives, marketing specialists, and customer service representatives</a:t>
            </a:r>
            <a:r>
              <a:rPr lang="en-ZA" sz="2000" dirty="0"/>
              <a:t> are each projected to grow between 6.4% and 18.6%, depending on the category by 2024.</a:t>
            </a:r>
          </a:p>
          <a:p>
            <a:r>
              <a:rPr lang="en-ZA" sz="2000" dirty="0"/>
              <a:t>Going to take a long time for robots to be good at soft skills, like social and emotional intelligence and cross-cultural competency, ‘which are hugely valuable in a world where you or I could go and be working with somebody in the Philippines within an hour’, hence HR Cultural acclimatization specialist will be in demand.</a:t>
            </a:r>
          </a:p>
          <a:p>
            <a:r>
              <a:rPr lang="en-ZA" sz="2000" b="1" dirty="0"/>
              <a:t>Teachers and nugget trainers </a:t>
            </a:r>
            <a:r>
              <a:rPr lang="en-ZA" sz="2000" dirty="0"/>
              <a:t>made Challenger’s firm’s list of eight hot fields through 2025. Education and training is number six on the WEF report’s list of growth sectors.</a:t>
            </a:r>
          </a:p>
          <a:p>
            <a:r>
              <a:rPr lang="en-ZA" sz="2000" b="1" dirty="0"/>
              <a:t>Management analysts, accountants and auditors</a:t>
            </a:r>
            <a:r>
              <a:rPr lang="en-ZA" sz="2000" dirty="0"/>
              <a:t> will experience double-digit growth through 2024</a:t>
            </a:r>
            <a:endParaRPr lang="en-US" sz="2000" dirty="0"/>
          </a:p>
          <a:p>
            <a:endParaRPr lang="en-US" sz="2000" dirty="0"/>
          </a:p>
        </p:txBody>
      </p:sp>
      <p:sp>
        <p:nvSpPr>
          <p:cNvPr id="5" name="Title 4">
            <a:extLst>
              <a:ext uri="{FF2B5EF4-FFF2-40B4-BE49-F238E27FC236}">
                <a16:creationId xmlns:a16="http://schemas.microsoft.com/office/drawing/2014/main" id="{2EF23A90-2AEF-4E61-B6FE-EC276841228B}"/>
              </a:ext>
            </a:extLst>
          </p:cNvPr>
          <p:cNvSpPr>
            <a:spLocks noGrp="1"/>
          </p:cNvSpPr>
          <p:nvPr>
            <p:ph type="title"/>
          </p:nvPr>
        </p:nvSpPr>
        <p:spPr>
          <a:xfrm>
            <a:off x="117764" y="206240"/>
            <a:ext cx="9497291" cy="984106"/>
          </a:xfrm>
          <a:solidFill>
            <a:schemeClr val="bg2">
              <a:lumMod val="25000"/>
            </a:schemeClr>
          </a:solidFill>
        </p:spPr>
        <p:txBody>
          <a:bodyPr/>
          <a:lstStyle/>
          <a:p>
            <a:pPr fontAlgn="auto">
              <a:spcBef>
                <a:spcPts val="0"/>
              </a:spcBef>
              <a:spcAft>
                <a:spcPts val="0"/>
              </a:spcAft>
              <a:defRPr/>
            </a:pPr>
            <a:r>
              <a:rPr lang="en-US" spc="600" dirty="0">
                <a:solidFill>
                  <a:schemeClr val="bg1"/>
                </a:solidFill>
                <a:latin typeface="Big Caslon"/>
                <a:cs typeface="Big Caslon"/>
              </a:rPr>
              <a:t>Jobs of the Future</a:t>
            </a:r>
            <a:endParaRPr lang="en-US" dirty="0">
              <a:solidFill>
                <a:schemeClr val="bg1"/>
              </a:solidFill>
            </a:endParaRPr>
          </a:p>
        </p:txBody>
      </p:sp>
      <p:pic>
        <p:nvPicPr>
          <p:cNvPr id="6" name="Picture 5">
            <a:extLst>
              <a:ext uri="{FF2B5EF4-FFF2-40B4-BE49-F238E27FC236}">
                <a16:creationId xmlns:a16="http://schemas.microsoft.com/office/drawing/2014/main" id="{B404EFFC-8D5B-4AE0-9CD9-D159854425E2}"/>
              </a:ext>
            </a:extLst>
          </p:cNvPr>
          <p:cNvPicPr>
            <a:picLocks noChangeAspect="1"/>
          </p:cNvPicPr>
          <p:nvPr/>
        </p:nvPicPr>
        <p:blipFill>
          <a:blip r:embed="rId2"/>
          <a:stretch>
            <a:fillRect/>
          </a:stretch>
        </p:blipFill>
        <p:spPr>
          <a:xfrm>
            <a:off x="9910382" y="365125"/>
            <a:ext cx="1667635" cy="825221"/>
          </a:xfrm>
          <a:prstGeom prst="rect">
            <a:avLst/>
          </a:prstGeom>
        </p:spPr>
      </p:pic>
    </p:spTree>
    <p:extLst>
      <p:ext uri="{BB962C8B-B14F-4D97-AF65-F5344CB8AC3E}">
        <p14:creationId xmlns:p14="http://schemas.microsoft.com/office/powerpoint/2010/main" val="2275284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F23A90-2AEF-4E61-B6FE-EC276841228B}"/>
              </a:ext>
            </a:extLst>
          </p:cNvPr>
          <p:cNvSpPr>
            <a:spLocks noGrp="1"/>
          </p:cNvSpPr>
          <p:nvPr>
            <p:ph type="title"/>
          </p:nvPr>
        </p:nvSpPr>
        <p:spPr>
          <a:xfrm>
            <a:off x="117764" y="206240"/>
            <a:ext cx="9497291" cy="984106"/>
          </a:xfrm>
          <a:solidFill>
            <a:schemeClr val="bg2">
              <a:lumMod val="25000"/>
            </a:schemeClr>
          </a:solidFill>
        </p:spPr>
        <p:txBody>
          <a:bodyPr/>
          <a:lstStyle/>
          <a:p>
            <a:pPr fontAlgn="auto">
              <a:spcBef>
                <a:spcPts val="0"/>
              </a:spcBef>
              <a:spcAft>
                <a:spcPts val="0"/>
              </a:spcAft>
              <a:defRPr/>
            </a:pPr>
            <a:r>
              <a:rPr lang="en-US" spc="600" dirty="0">
                <a:solidFill>
                  <a:schemeClr val="bg1"/>
                </a:solidFill>
                <a:latin typeface="Big Caslon"/>
                <a:cs typeface="Big Caslon"/>
              </a:rPr>
              <a:t>Culture of the Future</a:t>
            </a:r>
            <a:endParaRPr lang="en-US" dirty="0">
              <a:solidFill>
                <a:schemeClr val="bg1"/>
              </a:solidFill>
            </a:endParaRPr>
          </a:p>
        </p:txBody>
      </p:sp>
      <p:pic>
        <p:nvPicPr>
          <p:cNvPr id="6" name="Picture 5">
            <a:extLst>
              <a:ext uri="{FF2B5EF4-FFF2-40B4-BE49-F238E27FC236}">
                <a16:creationId xmlns:a16="http://schemas.microsoft.com/office/drawing/2014/main" id="{B404EFFC-8D5B-4AE0-9CD9-D159854425E2}"/>
              </a:ext>
            </a:extLst>
          </p:cNvPr>
          <p:cNvPicPr>
            <a:picLocks noChangeAspect="1"/>
          </p:cNvPicPr>
          <p:nvPr/>
        </p:nvPicPr>
        <p:blipFill>
          <a:blip r:embed="rId2"/>
          <a:stretch>
            <a:fillRect/>
          </a:stretch>
        </p:blipFill>
        <p:spPr>
          <a:xfrm>
            <a:off x="9910382" y="365125"/>
            <a:ext cx="1667635" cy="825221"/>
          </a:xfrm>
          <a:prstGeom prst="rect">
            <a:avLst/>
          </a:prstGeom>
        </p:spPr>
      </p:pic>
      <p:graphicFrame>
        <p:nvGraphicFramePr>
          <p:cNvPr id="7" name="Content Placeholder 6">
            <a:extLst>
              <a:ext uri="{FF2B5EF4-FFF2-40B4-BE49-F238E27FC236}">
                <a16:creationId xmlns:a16="http://schemas.microsoft.com/office/drawing/2014/main" id="{67D2A1F4-9C0C-44BE-B970-0B06943C76B1}"/>
              </a:ext>
            </a:extLst>
          </p:cNvPr>
          <p:cNvGraphicFramePr>
            <a:graphicFrameLocks noGrp="1"/>
          </p:cNvGraphicFramePr>
          <p:nvPr>
            <p:ph idx="1"/>
            <p:extLst>
              <p:ext uri="{D42A27DB-BD31-4B8C-83A1-F6EECF244321}">
                <p14:modId xmlns:p14="http://schemas.microsoft.com/office/powerpoint/2010/main" val="9090968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7924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CDE8-EE37-4828-B128-C358EAAD2F73}"/>
              </a:ext>
            </a:extLst>
          </p:cNvPr>
          <p:cNvSpPr>
            <a:spLocks noGrp="1"/>
          </p:cNvSpPr>
          <p:nvPr>
            <p:ph type="title"/>
          </p:nvPr>
        </p:nvSpPr>
        <p:spPr>
          <a:xfrm>
            <a:off x="117764" y="180459"/>
            <a:ext cx="8901545" cy="1325563"/>
          </a:xfrm>
          <a:solidFill>
            <a:schemeClr val="bg2">
              <a:lumMod val="25000"/>
            </a:schemeClr>
          </a:solidFill>
        </p:spPr>
        <p:txBody>
          <a:bodyPr/>
          <a:lstStyle/>
          <a:p>
            <a:r>
              <a:rPr lang="en-US" spc="600" dirty="0">
                <a:solidFill>
                  <a:schemeClr val="bg1"/>
                </a:solidFill>
                <a:latin typeface="Big Caslon"/>
                <a:cs typeface="Big Caslon"/>
              </a:rPr>
              <a:t>In Summary</a:t>
            </a:r>
            <a:endParaRPr lang="en-US" dirty="0">
              <a:solidFill>
                <a:schemeClr val="bg1"/>
              </a:solidFill>
            </a:endParaRPr>
          </a:p>
        </p:txBody>
      </p:sp>
      <p:pic>
        <p:nvPicPr>
          <p:cNvPr id="4" name="Content Placeholder 3">
            <a:extLst>
              <a:ext uri="{FF2B5EF4-FFF2-40B4-BE49-F238E27FC236}">
                <a16:creationId xmlns:a16="http://schemas.microsoft.com/office/drawing/2014/main" id="{C0088E49-3126-4ABC-9781-BE92B24DA662}"/>
              </a:ext>
            </a:extLst>
          </p:cNvPr>
          <p:cNvPicPr>
            <a:picLocks noGrp="1" noChangeAspect="1"/>
          </p:cNvPicPr>
          <p:nvPr>
            <p:ph idx="1"/>
          </p:nvPr>
        </p:nvPicPr>
        <p:blipFill>
          <a:blip r:embed="rId2"/>
          <a:stretch>
            <a:fillRect/>
          </a:stretch>
        </p:blipFill>
        <p:spPr>
          <a:xfrm>
            <a:off x="533658" y="1799703"/>
            <a:ext cx="10137023" cy="4463092"/>
          </a:xfrm>
          <a:prstGeom prst="rect">
            <a:avLst/>
          </a:prstGeom>
        </p:spPr>
      </p:pic>
      <p:pic>
        <p:nvPicPr>
          <p:cNvPr id="5" name="Picture 4">
            <a:extLst>
              <a:ext uri="{FF2B5EF4-FFF2-40B4-BE49-F238E27FC236}">
                <a16:creationId xmlns:a16="http://schemas.microsoft.com/office/drawing/2014/main" id="{869BF215-9289-4658-AE10-606DD3974809}"/>
              </a:ext>
            </a:extLst>
          </p:cNvPr>
          <p:cNvPicPr>
            <a:picLocks noChangeAspect="1"/>
          </p:cNvPicPr>
          <p:nvPr/>
        </p:nvPicPr>
        <p:blipFill>
          <a:blip r:embed="rId3"/>
          <a:stretch>
            <a:fillRect/>
          </a:stretch>
        </p:blipFill>
        <p:spPr>
          <a:xfrm>
            <a:off x="9484906" y="257973"/>
            <a:ext cx="2371550" cy="1170533"/>
          </a:xfrm>
          <a:prstGeom prst="rect">
            <a:avLst/>
          </a:prstGeom>
        </p:spPr>
      </p:pic>
      <p:sp>
        <p:nvSpPr>
          <p:cNvPr id="6" name="TextBox 5">
            <a:extLst>
              <a:ext uri="{FF2B5EF4-FFF2-40B4-BE49-F238E27FC236}">
                <a16:creationId xmlns:a16="http://schemas.microsoft.com/office/drawing/2014/main" id="{7E8B3132-3B06-4D94-B915-8A71FB899582}"/>
              </a:ext>
            </a:extLst>
          </p:cNvPr>
          <p:cNvSpPr txBox="1"/>
          <p:nvPr/>
        </p:nvSpPr>
        <p:spPr>
          <a:xfrm>
            <a:off x="6674588" y="6262795"/>
            <a:ext cx="5181868" cy="369332"/>
          </a:xfrm>
          <a:prstGeom prst="rect">
            <a:avLst/>
          </a:prstGeom>
          <a:noFill/>
        </p:spPr>
        <p:txBody>
          <a:bodyPr wrap="none" rtlCol="0">
            <a:spAutoFit/>
          </a:bodyPr>
          <a:lstStyle/>
          <a:p>
            <a:r>
              <a:rPr lang="en-US" dirty="0"/>
              <a:t>Future of Work Report; World Economic Forum, 2017</a:t>
            </a:r>
          </a:p>
        </p:txBody>
      </p:sp>
    </p:spTree>
    <p:extLst>
      <p:ext uri="{BB962C8B-B14F-4D97-AF65-F5344CB8AC3E}">
        <p14:creationId xmlns:p14="http://schemas.microsoft.com/office/powerpoint/2010/main" val="2653631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5D7A5D-6AF6-40D9-8DF6-F95BE2B74A3C}"/>
              </a:ext>
            </a:extLst>
          </p:cNvPr>
          <p:cNvPicPr>
            <a:picLocks noChangeAspect="1"/>
          </p:cNvPicPr>
          <p:nvPr/>
        </p:nvPicPr>
        <p:blipFill>
          <a:blip r:embed="rId2"/>
          <a:stretch>
            <a:fillRect/>
          </a:stretch>
        </p:blipFill>
        <p:spPr>
          <a:xfrm>
            <a:off x="9300689" y="155132"/>
            <a:ext cx="2254267" cy="1115513"/>
          </a:xfrm>
          <a:prstGeom prst="rect">
            <a:avLst/>
          </a:prstGeom>
        </p:spPr>
      </p:pic>
      <p:pic>
        <p:nvPicPr>
          <p:cNvPr id="7" name="Picture 6">
            <a:extLst>
              <a:ext uri="{FF2B5EF4-FFF2-40B4-BE49-F238E27FC236}">
                <a16:creationId xmlns:a16="http://schemas.microsoft.com/office/drawing/2014/main" id="{6490248B-B0A8-43AC-AC1D-B895E6B66C63}"/>
              </a:ext>
            </a:extLst>
          </p:cNvPr>
          <p:cNvPicPr>
            <a:picLocks noChangeAspect="1"/>
          </p:cNvPicPr>
          <p:nvPr/>
        </p:nvPicPr>
        <p:blipFill>
          <a:blip r:embed="rId3"/>
          <a:stretch>
            <a:fillRect/>
          </a:stretch>
        </p:blipFill>
        <p:spPr>
          <a:xfrm>
            <a:off x="535645" y="1646875"/>
            <a:ext cx="5927526" cy="4564194"/>
          </a:xfrm>
          <a:prstGeom prst="rect">
            <a:avLst/>
          </a:prstGeom>
        </p:spPr>
      </p:pic>
      <p:sp>
        <p:nvSpPr>
          <p:cNvPr id="2" name="Title 1">
            <a:extLst>
              <a:ext uri="{FF2B5EF4-FFF2-40B4-BE49-F238E27FC236}">
                <a16:creationId xmlns:a16="http://schemas.microsoft.com/office/drawing/2014/main" id="{8AAFBE95-E273-4614-AB1F-88A5A6A676DB}"/>
              </a:ext>
            </a:extLst>
          </p:cNvPr>
          <p:cNvSpPr>
            <a:spLocks noGrp="1"/>
          </p:cNvSpPr>
          <p:nvPr>
            <p:ph type="title"/>
          </p:nvPr>
        </p:nvSpPr>
        <p:spPr>
          <a:xfrm>
            <a:off x="1018604" y="1053042"/>
            <a:ext cx="4458424" cy="3068357"/>
          </a:xfrm>
        </p:spPr>
        <p:txBody>
          <a:bodyPr vert="horz" lIns="91440" tIns="45720" rIns="91440" bIns="45720" rtlCol="0" anchor="b">
            <a:normAutofit/>
          </a:bodyPr>
          <a:lstStyle/>
          <a:p>
            <a:r>
              <a:rPr lang="en-US" sz="4800" dirty="0">
                <a:solidFill>
                  <a:srgbClr val="FFFFFF"/>
                </a:solidFill>
                <a:latin typeface="Big Caslon" panose="02000603090000020003" pitchFamily="2" charset="-79"/>
                <a:ea typeface="+mj-ea"/>
                <a:cs typeface="Big Caslon" panose="02000603090000020003" pitchFamily="2" charset="-79"/>
              </a:rPr>
              <a:t>Agri of Tomorrow</a:t>
            </a:r>
          </a:p>
        </p:txBody>
      </p:sp>
      <p:sp>
        <p:nvSpPr>
          <p:cNvPr id="8" name="Title 1">
            <a:extLst>
              <a:ext uri="{FF2B5EF4-FFF2-40B4-BE49-F238E27FC236}">
                <a16:creationId xmlns:a16="http://schemas.microsoft.com/office/drawing/2014/main" id="{A14315A8-245D-41EA-9764-FA86970EB661}"/>
              </a:ext>
            </a:extLst>
          </p:cNvPr>
          <p:cNvSpPr txBox="1">
            <a:spLocks/>
          </p:cNvSpPr>
          <p:nvPr/>
        </p:nvSpPr>
        <p:spPr bwMode="auto">
          <a:xfrm>
            <a:off x="197606" y="155132"/>
            <a:ext cx="8872879" cy="1085559"/>
          </a:xfrm>
          <a:prstGeom prst="rect">
            <a:avLst/>
          </a:prstGeom>
          <a:solidFill>
            <a:schemeClr val="bg2">
              <a:lumMod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MS PGothic" pitchFamily="34" charset="-128"/>
                <a:cs typeface="ＭＳ Ｐゴシック" charset="0"/>
              </a:defRPr>
            </a:lvl1pPr>
            <a:lvl2pPr algn="l" rtl="0" eaLnBrk="1" fontAlgn="base" hangingPunct="1">
              <a:lnSpc>
                <a:spcPct val="90000"/>
              </a:lnSpc>
              <a:spcBef>
                <a:spcPct val="0"/>
              </a:spcBef>
              <a:spcAft>
                <a:spcPct val="0"/>
              </a:spcAft>
              <a:defRPr sz="4400">
                <a:solidFill>
                  <a:schemeClr val="tx1"/>
                </a:solidFill>
                <a:latin typeface="Calibri Light" charset="0"/>
                <a:ea typeface="MS PGothic" pitchFamily="34" charset="-128"/>
                <a:cs typeface="ＭＳ Ｐゴシック" charset="0"/>
              </a:defRPr>
            </a:lvl2pPr>
            <a:lvl3pPr algn="l" rtl="0" eaLnBrk="1" fontAlgn="base" hangingPunct="1">
              <a:lnSpc>
                <a:spcPct val="90000"/>
              </a:lnSpc>
              <a:spcBef>
                <a:spcPct val="0"/>
              </a:spcBef>
              <a:spcAft>
                <a:spcPct val="0"/>
              </a:spcAft>
              <a:defRPr sz="4400">
                <a:solidFill>
                  <a:schemeClr val="tx1"/>
                </a:solidFill>
                <a:latin typeface="Calibri Light" charset="0"/>
                <a:ea typeface="MS PGothic" pitchFamily="34" charset="-128"/>
                <a:cs typeface="ＭＳ Ｐゴシック" charset="0"/>
              </a:defRPr>
            </a:lvl3pPr>
            <a:lvl4pPr algn="l" rtl="0" eaLnBrk="1" fontAlgn="base" hangingPunct="1">
              <a:lnSpc>
                <a:spcPct val="90000"/>
              </a:lnSpc>
              <a:spcBef>
                <a:spcPct val="0"/>
              </a:spcBef>
              <a:spcAft>
                <a:spcPct val="0"/>
              </a:spcAft>
              <a:defRPr sz="4400">
                <a:solidFill>
                  <a:schemeClr val="tx1"/>
                </a:solidFill>
                <a:latin typeface="Calibri Light" charset="0"/>
                <a:ea typeface="MS PGothic" pitchFamily="34" charset="-128"/>
                <a:cs typeface="ＭＳ Ｐゴシック" charset="0"/>
              </a:defRPr>
            </a:lvl4pPr>
            <a:lvl5pPr algn="l" rtl="0" eaLnBrk="1" fontAlgn="base" hangingPunct="1">
              <a:lnSpc>
                <a:spcPct val="90000"/>
              </a:lnSpc>
              <a:spcBef>
                <a:spcPct val="0"/>
              </a:spcBef>
              <a:spcAft>
                <a:spcPct val="0"/>
              </a:spcAft>
              <a:defRPr sz="4400">
                <a:solidFill>
                  <a:schemeClr val="tx1"/>
                </a:solidFill>
                <a:latin typeface="Calibri Light" charset="0"/>
                <a:ea typeface="MS PGothic" pitchFamily="34" charset="-128"/>
                <a:cs typeface="ＭＳ Ｐゴシック" charset="0"/>
              </a:defRPr>
            </a:lvl5pPr>
            <a:lvl6pPr marL="4572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a:lstStyle>
          <a:p>
            <a:br>
              <a:rPr lang="en-US" spc="600" dirty="0">
                <a:solidFill>
                  <a:schemeClr val="bg1"/>
                </a:solidFill>
                <a:latin typeface="Big Caslon"/>
                <a:cs typeface="Big Caslon"/>
              </a:rPr>
            </a:br>
            <a:r>
              <a:rPr lang="en-US" spc="600" dirty="0">
                <a:solidFill>
                  <a:schemeClr val="bg1"/>
                </a:solidFill>
                <a:latin typeface="Big Caslon"/>
                <a:cs typeface="Big Caslon"/>
              </a:rPr>
              <a:t>The </a:t>
            </a:r>
            <a:r>
              <a:rPr lang="en-US" spc="600" dirty="0">
                <a:solidFill>
                  <a:srgbClr val="339966"/>
                </a:solidFill>
                <a:latin typeface="Big Caslon"/>
                <a:cs typeface="Big Caslon"/>
              </a:rPr>
              <a:t>Agri</a:t>
            </a:r>
            <a:r>
              <a:rPr lang="en-US" spc="600" dirty="0">
                <a:solidFill>
                  <a:schemeClr val="bg1"/>
                </a:solidFill>
                <a:latin typeface="Big Caslon"/>
                <a:cs typeface="Big Caslon"/>
              </a:rPr>
              <a:t> World of Work in 2030</a:t>
            </a:r>
            <a:br>
              <a:rPr lang="en-US" spc="600" dirty="0">
                <a:solidFill>
                  <a:schemeClr val="bg1"/>
                </a:solidFill>
                <a:latin typeface="Big Caslon"/>
                <a:cs typeface="Big Caslon"/>
              </a:rPr>
            </a:br>
            <a:endParaRPr lang="en-US" dirty="0">
              <a:solidFill>
                <a:schemeClr val="bg1"/>
              </a:solidFill>
            </a:endParaRPr>
          </a:p>
        </p:txBody>
      </p:sp>
      <p:pic>
        <p:nvPicPr>
          <p:cNvPr id="5" name="Picture 4">
            <a:extLst>
              <a:ext uri="{FF2B5EF4-FFF2-40B4-BE49-F238E27FC236}">
                <a16:creationId xmlns:a16="http://schemas.microsoft.com/office/drawing/2014/main" id="{09FA5B58-427A-4526-9832-48053BEACFD4}"/>
              </a:ext>
            </a:extLst>
          </p:cNvPr>
          <p:cNvPicPr>
            <a:picLocks noChangeAspect="1"/>
          </p:cNvPicPr>
          <p:nvPr/>
        </p:nvPicPr>
        <p:blipFill>
          <a:blip r:embed="rId4"/>
          <a:stretch>
            <a:fillRect/>
          </a:stretch>
        </p:blipFill>
        <p:spPr>
          <a:xfrm>
            <a:off x="6785229" y="2973812"/>
            <a:ext cx="4871126" cy="3237257"/>
          </a:xfrm>
          <a:prstGeom prst="rect">
            <a:avLst/>
          </a:prstGeom>
        </p:spPr>
      </p:pic>
    </p:spTree>
    <p:extLst>
      <p:ext uri="{BB962C8B-B14F-4D97-AF65-F5344CB8AC3E}">
        <p14:creationId xmlns:p14="http://schemas.microsoft.com/office/powerpoint/2010/main" val="3038673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1CE2E-6922-48F7-8756-40C605945CA2}"/>
              </a:ext>
            </a:extLst>
          </p:cNvPr>
          <p:cNvSpPr>
            <a:spLocks noGrp="1"/>
          </p:cNvSpPr>
          <p:nvPr>
            <p:ph type="title"/>
          </p:nvPr>
        </p:nvSpPr>
        <p:spPr>
          <a:xfrm>
            <a:off x="173182" y="180109"/>
            <a:ext cx="9317182" cy="1117745"/>
          </a:xfrm>
          <a:solidFill>
            <a:schemeClr val="tx1"/>
          </a:solidFill>
        </p:spPr>
        <p:txBody>
          <a:bodyPr/>
          <a:lstStyle/>
          <a:p>
            <a:r>
              <a:rPr lang="en-US" sz="4000" dirty="0">
                <a:solidFill>
                  <a:schemeClr val="bg1"/>
                </a:solidFill>
                <a:latin typeface="Big Caslon" panose="02000603090000020003" pitchFamily="2" charset="-79"/>
                <a:cs typeface="Big Caslon" panose="02000603090000020003" pitchFamily="2" charset="-79"/>
              </a:rPr>
              <a:t>Future </a:t>
            </a:r>
            <a:r>
              <a:rPr lang="en-US" sz="4000" dirty="0">
                <a:solidFill>
                  <a:srgbClr val="339966"/>
                </a:solidFill>
                <a:latin typeface="Big Caslon" panose="02000603090000020003" pitchFamily="2" charset="-79"/>
                <a:cs typeface="Big Caslon" panose="02000603090000020003" pitchFamily="2" charset="-79"/>
              </a:rPr>
              <a:t>Agri</a:t>
            </a:r>
            <a:r>
              <a:rPr lang="en-US" sz="4000" dirty="0">
                <a:solidFill>
                  <a:schemeClr val="bg1"/>
                </a:solidFill>
                <a:latin typeface="Big Caslon" panose="02000603090000020003" pitchFamily="2" charset="-79"/>
                <a:cs typeface="Big Caslon" panose="02000603090000020003" pitchFamily="2" charset="-79"/>
              </a:rPr>
              <a:t> World of Work</a:t>
            </a:r>
          </a:p>
        </p:txBody>
      </p:sp>
      <p:pic>
        <p:nvPicPr>
          <p:cNvPr id="5" name="Picture 4">
            <a:extLst>
              <a:ext uri="{FF2B5EF4-FFF2-40B4-BE49-F238E27FC236}">
                <a16:creationId xmlns:a16="http://schemas.microsoft.com/office/drawing/2014/main" id="{998BEE9B-C2AF-4C84-9C0A-08DEA9EAD060}"/>
              </a:ext>
            </a:extLst>
          </p:cNvPr>
          <p:cNvPicPr>
            <a:picLocks noChangeAspect="1"/>
          </p:cNvPicPr>
          <p:nvPr/>
        </p:nvPicPr>
        <p:blipFill>
          <a:blip r:embed="rId2"/>
          <a:stretch>
            <a:fillRect/>
          </a:stretch>
        </p:blipFill>
        <p:spPr>
          <a:xfrm>
            <a:off x="9693380" y="79706"/>
            <a:ext cx="2115495" cy="1048603"/>
          </a:xfrm>
          <a:prstGeom prst="rect">
            <a:avLst/>
          </a:prstGeom>
        </p:spPr>
      </p:pic>
      <p:sp>
        <p:nvSpPr>
          <p:cNvPr id="11" name="TextBox 10">
            <a:extLst>
              <a:ext uri="{FF2B5EF4-FFF2-40B4-BE49-F238E27FC236}">
                <a16:creationId xmlns:a16="http://schemas.microsoft.com/office/drawing/2014/main" id="{8DB57BDA-C390-49B5-988C-DDBA72B5DC10}"/>
              </a:ext>
            </a:extLst>
          </p:cNvPr>
          <p:cNvSpPr txBox="1"/>
          <p:nvPr/>
        </p:nvSpPr>
        <p:spPr>
          <a:xfrm rot="16200000">
            <a:off x="-1642856" y="3624592"/>
            <a:ext cx="4475021" cy="523220"/>
          </a:xfrm>
          <a:prstGeom prst="rect">
            <a:avLst/>
          </a:prstGeom>
          <a:solidFill>
            <a:srgbClr val="339966"/>
          </a:solidFill>
        </p:spPr>
        <p:txBody>
          <a:bodyPr wrap="square" rtlCol="0">
            <a:spAutoFit/>
          </a:bodyPr>
          <a:lstStyle/>
          <a:p>
            <a:pPr algn="ctr"/>
            <a:r>
              <a:rPr lang="en-US" sz="2800" b="1" dirty="0"/>
              <a:t>Open UP! Virtualize</a:t>
            </a:r>
          </a:p>
        </p:txBody>
      </p:sp>
      <p:pic>
        <p:nvPicPr>
          <p:cNvPr id="3" name="Picture 2">
            <a:extLst>
              <a:ext uri="{FF2B5EF4-FFF2-40B4-BE49-F238E27FC236}">
                <a16:creationId xmlns:a16="http://schemas.microsoft.com/office/drawing/2014/main" id="{8A7A8A7B-B6A0-43D6-A91F-389B2692DF97}"/>
              </a:ext>
            </a:extLst>
          </p:cNvPr>
          <p:cNvPicPr>
            <a:picLocks noChangeAspect="1"/>
          </p:cNvPicPr>
          <p:nvPr/>
        </p:nvPicPr>
        <p:blipFill>
          <a:blip r:embed="rId3"/>
          <a:stretch>
            <a:fillRect/>
          </a:stretch>
        </p:blipFill>
        <p:spPr>
          <a:xfrm>
            <a:off x="1122218" y="1649601"/>
            <a:ext cx="6220691" cy="4474112"/>
          </a:xfrm>
          <a:prstGeom prst="rect">
            <a:avLst/>
          </a:prstGeom>
        </p:spPr>
      </p:pic>
    </p:spTree>
    <p:extLst>
      <p:ext uri="{BB962C8B-B14F-4D97-AF65-F5344CB8AC3E}">
        <p14:creationId xmlns:p14="http://schemas.microsoft.com/office/powerpoint/2010/main" val="2113577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37097" y="57986"/>
            <a:ext cx="23622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2703" y="18529"/>
            <a:ext cx="9186824" cy="1138773"/>
          </a:xfrm>
          <a:prstGeom prst="rect">
            <a:avLst/>
          </a:prstGeom>
          <a:solidFill>
            <a:schemeClr val="bg2">
              <a:lumMod val="25000"/>
            </a:schemeClr>
          </a:solidFill>
        </p:spPr>
        <p:txBody>
          <a:bodyPr wrap="square">
            <a:spAutoFit/>
          </a:bodyPr>
          <a:lstStyle/>
          <a:p>
            <a:pPr fontAlgn="auto">
              <a:spcBef>
                <a:spcPts val="0"/>
              </a:spcBef>
              <a:spcAft>
                <a:spcPts val="0"/>
              </a:spcAft>
              <a:defRPr/>
            </a:pPr>
            <a:r>
              <a:rPr lang="en-US" sz="4800" spc="600" dirty="0">
                <a:solidFill>
                  <a:schemeClr val="bg1"/>
                </a:solidFill>
                <a:latin typeface="Big Caslon"/>
                <a:ea typeface="+mn-ea"/>
                <a:cs typeface="Big Caslon"/>
              </a:rPr>
              <a:t>HCM of the Future</a:t>
            </a:r>
          </a:p>
          <a:p>
            <a:pPr algn="just" eaLnBrk="1" hangingPunct="1"/>
            <a:r>
              <a:rPr lang="en-ZA" altLang="en-US" sz="2000" dirty="0">
                <a:solidFill>
                  <a:schemeClr val="bg1"/>
                </a:solidFill>
                <a:latin typeface="Big Caslon"/>
              </a:rPr>
              <a:t>	</a:t>
            </a:r>
          </a:p>
        </p:txBody>
      </p:sp>
      <p:sp>
        <p:nvSpPr>
          <p:cNvPr id="16388" name="TextBox 7"/>
          <p:cNvSpPr txBox="1">
            <a:spLocks noChangeArrowheads="1"/>
          </p:cNvSpPr>
          <p:nvPr/>
        </p:nvSpPr>
        <p:spPr bwMode="auto">
          <a:xfrm>
            <a:off x="3978858" y="2585432"/>
            <a:ext cx="70676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just" eaLnBrk="1" hangingPunct="1"/>
            <a:r>
              <a:rPr lang="en-ZA" altLang="en-US" sz="1600" dirty="0">
                <a:latin typeface="Big Caslon"/>
              </a:rPr>
              <a:t> </a:t>
            </a:r>
          </a:p>
        </p:txBody>
      </p:sp>
      <p:pic>
        <p:nvPicPr>
          <p:cNvPr id="3" name="Picture 2">
            <a:extLst>
              <a:ext uri="{FF2B5EF4-FFF2-40B4-BE49-F238E27FC236}">
                <a16:creationId xmlns:a16="http://schemas.microsoft.com/office/drawing/2014/main" id="{5F33FE27-8C62-46C3-9F7D-5C5839C10B47}"/>
              </a:ext>
            </a:extLst>
          </p:cNvPr>
          <p:cNvPicPr>
            <a:picLocks noChangeAspect="1"/>
          </p:cNvPicPr>
          <p:nvPr/>
        </p:nvPicPr>
        <p:blipFill>
          <a:blip r:embed="rId3"/>
          <a:stretch>
            <a:fillRect/>
          </a:stretch>
        </p:blipFill>
        <p:spPr>
          <a:xfrm>
            <a:off x="603173" y="1422245"/>
            <a:ext cx="7632854" cy="5023539"/>
          </a:xfrm>
          <a:prstGeom prst="rect">
            <a:avLst/>
          </a:prstGeom>
        </p:spPr>
      </p:pic>
    </p:spTree>
    <p:extLst>
      <p:ext uri="{BB962C8B-B14F-4D97-AF65-F5344CB8AC3E}">
        <p14:creationId xmlns:p14="http://schemas.microsoft.com/office/powerpoint/2010/main" val="2234272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8175" y="322263"/>
            <a:ext cx="23622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7"/>
          <p:cNvSpPr txBox="1">
            <a:spLocks noChangeArrowheads="1"/>
          </p:cNvSpPr>
          <p:nvPr/>
        </p:nvSpPr>
        <p:spPr bwMode="auto">
          <a:xfrm>
            <a:off x="1184263" y="2120950"/>
            <a:ext cx="9469882" cy="3416320"/>
          </a:xfrm>
          <a:prstGeom prst="rect">
            <a:avLst/>
          </a:prstGeom>
          <a:solidFill>
            <a:schemeClr val="tx1"/>
          </a:solidFill>
          <a:ln>
            <a:noFill/>
          </a:ln>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ZA" altLang="en-US" sz="5400" dirty="0">
              <a:solidFill>
                <a:schemeClr val="bg1"/>
              </a:solidFill>
              <a:latin typeface="Big Caslon"/>
            </a:endParaRPr>
          </a:p>
          <a:p>
            <a:pPr algn="ctr" eaLnBrk="1" hangingPunct="1"/>
            <a:r>
              <a:rPr lang="en-ZA" altLang="en-US" sz="5400" dirty="0">
                <a:solidFill>
                  <a:schemeClr val="bg1"/>
                </a:solidFill>
                <a:latin typeface="Big Caslon"/>
              </a:rPr>
              <a:t>A disruptive conversation</a:t>
            </a:r>
          </a:p>
          <a:p>
            <a:pPr algn="ctr" eaLnBrk="1" hangingPunct="1"/>
            <a:endParaRPr lang="en-ZA" altLang="en-US" sz="5400" dirty="0">
              <a:solidFill>
                <a:schemeClr val="bg1"/>
              </a:solidFill>
              <a:latin typeface="Big Caslon"/>
            </a:endParaRPr>
          </a:p>
          <a:p>
            <a:pPr algn="ctr" eaLnBrk="1" hangingPunct="1"/>
            <a:endParaRPr lang="en-ZA" altLang="en-US" sz="5400" dirty="0">
              <a:solidFill>
                <a:schemeClr val="bg1"/>
              </a:solidFill>
              <a:latin typeface="Big Caslon"/>
            </a:endParaRPr>
          </a:p>
        </p:txBody>
      </p:sp>
    </p:spTree>
    <p:extLst>
      <p:ext uri="{BB962C8B-B14F-4D97-AF65-F5344CB8AC3E}">
        <p14:creationId xmlns:p14="http://schemas.microsoft.com/office/powerpoint/2010/main" val="176407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1CE2E-6922-48F7-8756-40C605945CA2}"/>
              </a:ext>
            </a:extLst>
          </p:cNvPr>
          <p:cNvSpPr>
            <a:spLocks noGrp="1"/>
          </p:cNvSpPr>
          <p:nvPr>
            <p:ph type="title"/>
          </p:nvPr>
        </p:nvSpPr>
        <p:spPr>
          <a:xfrm>
            <a:off x="173182" y="180109"/>
            <a:ext cx="9317182" cy="1117745"/>
          </a:xfrm>
          <a:solidFill>
            <a:schemeClr val="tx1"/>
          </a:solidFill>
        </p:spPr>
        <p:txBody>
          <a:bodyPr/>
          <a:lstStyle/>
          <a:p>
            <a:r>
              <a:rPr lang="en-US" sz="4000" dirty="0">
                <a:solidFill>
                  <a:schemeClr val="bg1"/>
                </a:solidFill>
                <a:latin typeface="Big Caslon" panose="02000603090000020003" pitchFamily="2" charset="-79"/>
                <a:cs typeface="Big Caslon" panose="02000603090000020003" pitchFamily="2" charset="-79"/>
              </a:rPr>
              <a:t>Future </a:t>
            </a:r>
            <a:r>
              <a:rPr lang="en-US" sz="4000" dirty="0">
                <a:solidFill>
                  <a:srgbClr val="339966"/>
                </a:solidFill>
                <a:latin typeface="Big Caslon" panose="02000603090000020003" pitchFamily="2" charset="-79"/>
                <a:cs typeface="Big Caslon" panose="02000603090000020003" pitchFamily="2" charset="-79"/>
              </a:rPr>
              <a:t>Agri</a:t>
            </a:r>
            <a:r>
              <a:rPr lang="en-US" sz="4000" dirty="0">
                <a:solidFill>
                  <a:schemeClr val="bg1"/>
                </a:solidFill>
                <a:latin typeface="Big Caslon" panose="02000603090000020003" pitchFamily="2" charset="-79"/>
                <a:cs typeface="Big Caslon" panose="02000603090000020003" pitchFamily="2" charset="-79"/>
              </a:rPr>
              <a:t> World of Work</a:t>
            </a:r>
          </a:p>
        </p:txBody>
      </p:sp>
      <p:pic>
        <p:nvPicPr>
          <p:cNvPr id="5" name="Picture 4">
            <a:extLst>
              <a:ext uri="{FF2B5EF4-FFF2-40B4-BE49-F238E27FC236}">
                <a16:creationId xmlns:a16="http://schemas.microsoft.com/office/drawing/2014/main" id="{998BEE9B-C2AF-4C84-9C0A-08DEA9EAD060}"/>
              </a:ext>
            </a:extLst>
          </p:cNvPr>
          <p:cNvPicPr>
            <a:picLocks noChangeAspect="1"/>
          </p:cNvPicPr>
          <p:nvPr/>
        </p:nvPicPr>
        <p:blipFill>
          <a:blip r:embed="rId2"/>
          <a:stretch>
            <a:fillRect/>
          </a:stretch>
        </p:blipFill>
        <p:spPr>
          <a:xfrm>
            <a:off x="9693380" y="79706"/>
            <a:ext cx="2115495" cy="1048603"/>
          </a:xfrm>
          <a:prstGeom prst="rect">
            <a:avLst/>
          </a:prstGeom>
        </p:spPr>
      </p:pic>
      <p:pic>
        <p:nvPicPr>
          <p:cNvPr id="10" name="Picture 9" descr="A screenshot of a cell phone&#10;&#10;Description generated with very high confidence">
            <a:extLst>
              <a:ext uri="{FF2B5EF4-FFF2-40B4-BE49-F238E27FC236}">
                <a16:creationId xmlns:a16="http://schemas.microsoft.com/office/drawing/2014/main" id="{AF02EB0D-EE96-4DBC-8725-EC9365BDF52D}"/>
              </a:ext>
            </a:extLst>
          </p:cNvPr>
          <p:cNvPicPr>
            <a:picLocks noChangeAspect="1"/>
          </p:cNvPicPr>
          <p:nvPr/>
        </p:nvPicPr>
        <p:blipFill>
          <a:blip r:embed="rId3"/>
          <a:stretch>
            <a:fillRect/>
          </a:stretch>
        </p:blipFill>
        <p:spPr>
          <a:xfrm>
            <a:off x="931640" y="1297854"/>
            <a:ext cx="10548208" cy="4838700"/>
          </a:xfrm>
          <a:prstGeom prst="rect">
            <a:avLst/>
          </a:prstGeom>
        </p:spPr>
      </p:pic>
      <p:sp>
        <p:nvSpPr>
          <p:cNvPr id="11" name="TextBox 10">
            <a:extLst>
              <a:ext uri="{FF2B5EF4-FFF2-40B4-BE49-F238E27FC236}">
                <a16:creationId xmlns:a16="http://schemas.microsoft.com/office/drawing/2014/main" id="{8DB57BDA-C390-49B5-988C-DDBA72B5DC10}"/>
              </a:ext>
            </a:extLst>
          </p:cNvPr>
          <p:cNvSpPr txBox="1"/>
          <p:nvPr/>
        </p:nvSpPr>
        <p:spPr>
          <a:xfrm rot="16200000">
            <a:off x="-1830717" y="3957100"/>
            <a:ext cx="5001492" cy="523220"/>
          </a:xfrm>
          <a:prstGeom prst="rect">
            <a:avLst/>
          </a:prstGeom>
          <a:solidFill>
            <a:srgbClr val="339966"/>
          </a:solidFill>
        </p:spPr>
        <p:txBody>
          <a:bodyPr wrap="square" rtlCol="0">
            <a:spAutoFit/>
          </a:bodyPr>
          <a:lstStyle/>
          <a:p>
            <a:pPr algn="ctr"/>
            <a:r>
              <a:rPr lang="en-US" sz="2800" b="1" dirty="0"/>
              <a:t>Pull the Chain</a:t>
            </a:r>
          </a:p>
        </p:txBody>
      </p:sp>
      <p:sp>
        <p:nvSpPr>
          <p:cNvPr id="6" name="TextBox 5">
            <a:extLst>
              <a:ext uri="{FF2B5EF4-FFF2-40B4-BE49-F238E27FC236}">
                <a16:creationId xmlns:a16="http://schemas.microsoft.com/office/drawing/2014/main" id="{DA715C35-6685-4173-8188-CAF1E0B5BB4A}"/>
              </a:ext>
            </a:extLst>
          </p:cNvPr>
          <p:cNvSpPr txBox="1"/>
          <p:nvPr/>
        </p:nvSpPr>
        <p:spPr>
          <a:xfrm>
            <a:off x="931639" y="6333901"/>
            <a:ext cx="10328721" cy="369332"/>
          </a:xfrm>
          <a:prstGeom prst="rect">
            <a:avLst/>
          </a:prstGeom>
          <a:solidFill>
            <a:schemeClr val="tx1"/>
          </a:solidFill>
        </p:spPr>
        <p:txBody>
          <a:bodyPr wrap="square" rtlCol="0">
            <a:spAutoFit/>
          </a:bodyPr>
          <a:lstStyle/>
          <a:p>
            <a:pPr algn="ctr"/>
            <a:r>
              <a:rPr lang="en-US" dirty="0">
                <a:solidFill>
                  <a:schemeClr val="bg1"/>
                </a:solidFill>
              </a:rPr>
              <a:t>                  Stop thinking agriculture, start thinking food!               </a:t>
            </a:r>
          </a:p>
        </p:txBody>
      </p:sp>
    </p:spTree>
    <p:extLst>
      <p:ext uri="{BB962C8B-B14F-4D97-AF65-F5344CB8AC3E}">
        <p14:creationId xmlns:p14="http://schemas.microsoft.com/office/powerpoint/2010/main" val="622286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1CE2E-6922-48F7-8756-40C605945CA2}"/>
              </a:ext>
            </a:extLst>
          </p:cNvPr>
          <p:cNvSpPr>
            <a:spLocks noGrp="1"/>
          </p:cNvSpPr>
          <p:nvPr>
            <p:ph type="title"/>
          </p:nvPr>
        </p:nvSpPr>
        <p:spPr>
          <a:xfrm>
            <a:off x="173182" y="180109"/>
            <a:ext cx="9317182" cy="1117745"/>
          </a:xfrm>
          <a:solidFill>
            <a:schemeClr val="tx1"/>
          </a:solidFill>
        </p:spPr>
        <p:txBody>
          <a:bodyPr/>
          <a:lstStyle/>
          <a:p>
            <a:r>
              <a:rPr lang="en-US" sz="4000" dirty="0">
                <a:solidFill>
                  <a:schemeClr val="bg1"/>
                </a:solidFill>
                <a:latin typeface="Big Caslon" panose="02000603090000020003" pitchFamily="2" charset="-79"/>
                <a:cs typeface="Big Caslon" panose="02000603090000020003" pitchFamily="2" charset="-79"/>
              </a:rPr>
              <a:t>Future </a:t>
            </a:r>
            <a:r>
              <a:rPr lang="en-US" sz="4000" dirty="0">
                <a:solidFill>
                  <a:srgbClr val="339966"/>
                </a:solidFill>
                <a:latin typeface="Big Caslon" panose="02000603090000020003" pitchFamily="2" charset="-79"/>
                <a:cs typeface="Big Caslon" panose="02000603090000020003" pitchFamily="2" charset="-79"/>
              </a:rPr>
              <a:t>Agri</a:t>
            </a:r>
            <a:r>
              <a:rPr lang="en-US" sz="4000" dirty="0">
                <a:solidFill>
                  <a:schemeClr val="bg1"/>
                </a:solidFill>
                <a:latin typeface="Big Caslon" panose="02000603090000020003" pitchFamily="2" charset="-79"/>
                <a:cs typeface="Big Caslon" panose="02000603090000020003" pitchFamily="2" charset="-79"/>
              </a:rPr>
              <a:t> World of Work</a:t>
            </a:r>
          </a:p>
        </p:txBody>
      </p:sp>
      <p:pic>
        <p:nvPicPr>
          <p:cNvPr id="5" name="Picture 4">
            <a:extLst>
              <a:ext uri="{FF2B5EF4-FFF2-40B4-BE49-F238E27FC236}">
                <a16:creationId xmlns:a16="http://schemas.microsoft.com/office/drawing/2014/main" id="{998BEE9B-C2AF-4C84-9C0A-08DEA9EAD060}"/>
              </a:ext>
            </a:extLst>
          </p:cNvPr>
          <p:cNvPicPr>
            <a:picLocks noChangeAspect="1"/>
          </p:cNvPicPr>
          <p:nvPr/>
        </p:nvPicPr>
        <p:blipFill>
          <a:blip r:embed="rId2"/>
          <a:stretch>
            <a:fillRect/>
          </a:stretch>
        </p:blipFill>
        <p:spPr>
          <a:xfrm>
            <a:off x="9693380" y="79706"/>
            <a:ext cx="2115495" cy="1048603"/>
          </a:xfrm>
          <a:prstGeom prst="rect">
            <a:avLst/>
          </a:prstGeom>
        </p:spPr>
      </p:pic>
      <p:sp>
        <p:nvSpPr>
          <p:cNvPr id="11" name="TextBox 10">
            <a:extLst>
              <a:ext uri="{FF2B5EF4-FFF2-40B4-BE49-F238E27FC236}">
                <a16:creationId xmlns:a16="http://schemas.microsoft.com/office/drawing/2014/main" id="{8DB57BDA-C390-49B5-988C-DDBA72B5DC10}"/>
              </a:ext>
            </a:extLst>
          </p:cNvPr>
          <p:cNvSpPr txBox="1"/>
          <p:nvPr/>
        </p:nvSpPr>
        <p:spPr>
          <a:xfrm rot="16200000">
            <a:off x="-1711265" y="3839336"/>
            <a:ext cx="5153893" cy="523220"/>
          </a:xfrm>
          <a:prstGeom prst="rect">
            <a:avLst/>
          </a:prstGeom>
          <a:solidFill>
            <a:srgbClr val="339966"/>
          </a:solidFill>
        </p:spPr>
        <p:txBody>
          <a:bodyPr wrap="square" rtlCol="0">
            <a:spAutoFit/>
          </a:bodyPr>
          <a:lstStyle/>
          <a:p>
            <a:pPr algn="ctr"/>
            <a:r>
              <a:rPr lang="en-US" sz="2800" b="1" dirty="0"/>
              <a:t>Control the Remote</a:t>
            </a:r>
          </a:p>
        </p:txBody>
      </p:sp>
      <p:sp>
        <p:nvSpPr>
          <p:cNvPr id="3" name="TextBox 2">
            <a:extLst>
              <a:ext uri="{FF2B5EF4-FFF2-40B4-BE49-F238E27FC236}">
                <a16:creationId xmlns:a16="http://schemas.microsoft.com/office/drawing/2014/main" id="{434BC801-21A7-4517-A846-30C5622408A3}"/>
              </a:ext>
            </a:extLst>
          </p:cNvPr>
          <p:cNvSpPr txBox="1"/>
          <p:nvPr/>
        </p:nvSpPr>
        <p:spPr>
          <a:xfrm>
            <a:off x="1579447" y="4826675"/>
            <a:ext cx="10439370" cy="2031325"/>
          </a:xfrm>
          <a:prstGeom prst="rect">
            <a:avLst/>
          </a:prstGeom>
          <a:noFill/>
        </p:spPr>
        <p:txBody>
          <a:bodyPr wrap="square" rtlCol="0">
            <a:spAutoFit/>
          </a:bodyPr>
          <a:lstStyle/>
          <a:p>
            <a:pPr algn="just"/>
            <a:r>
              <a:rPr lang="en-ZA" dirty="0"/>
              <a:t>On a global level, climate change could be one of the biggest challenges</a:t>
            </a:r>
          </a:p>
          <a:p>
            <a:pPr algn="just"/>
            <a:r>
              <a:rPr lang="en-ZA" dirty="0"/>
              <a:t>We need to adjust to producing more crops on the same amount of land or less. This is caused by erosion and the reduced amount of available land and water, so new plants may need to survive with less water. </a:t>
            </a:r>
          </a:p>
          <a:p>
            <a:pPr algn="just"/>
            <a:r>
              <a:rPr lang="en-ZA" dirty="0"/>
              <a:t>To pursue a career in agricultural research, important areas of study are biotechnology, genomics, breeding, and agronomy. Within biotechnology, one emerging area for talent is bioinformatics, which is the combination of biology and information technology. </a:t>
            </a:r>
            <a:endParaRPr lang="en-US" dirty="0"/>
          </a:p>
          <a:p>
            <a:pPr algn="just"/>
            <a:endParaRPr lang="en-US" dirty="0"/>
          </a:p>
        </p:txBody>
      </p:sp>
      <p:pic>
        <p:nvPicPr>
          <p:cNvPr id="4" name="Picture 3">
            <a:extLst>
              <a:ext uri="{FF2B5EF4-FFF2-40B4-BE49-F238E27FC236}">
                <a16:creationId xmlns:a16="http://schemas.microsoft.com/office/drawing/2014/main" id="{CFB61B5A-5117-4BCC-B6C5-FDBD1DCD47D0}"/>
              </a:ext>
            </a:extLst>
          </p:cNvPr>
          <p:cNvPicPr>
            <a:picLocks noChangeAspect="1"/>
          </p:cNvPicPr>
          <p:nvPr/>
        </p:nvPicPr>
        <p:blipFill>
          <a:blip r:embed="rId3"/>
          <a:stretch>
            <a:fillRect/>
          </a:stretch>
        </p:blipFill>
        <p:spPr>
          <a:xfrm>
            <a:off x="1641331" y="1504229"/>
            <a:ext cx="4870305" cy="3240967"/>
          </a:xfrm>
          <a:prstGeom prst="rect">
            <a:avLst/>
          </a:prstGeom>
        </p:spPr>
      </p:pic>
    </p:spTree>
    <p:extLst>
      <p:ext uri="{BB962C8B-B14F-4D97-AF65-F5344CB8AC3E}">
        <p14:creationId xmlns:p14="http://schemas.microsoft.com/office/powerpoint/2010/main" val="3568408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1CE2E-6922-48F7-8756-40C605945CA2}"/>
              </a:ext>
            </a:extLst>
          </p:cNvPr>
          <p:cNvSpPr>
            <a:spLocks noGrp="1"/>
          </p:cNvSpPr>
          <p:nvPr>
            <p:ph type="title"/>
          </p:nvPr>
        </p:nvSpPr>
        <p:spPr>
          <a:xfrm>
            <a:off x="173182" y="180109"/>
            <a:ext cx="9317182" cy="1117745"/>
          </a:xfrm>
          <a:solidFill>
            <a:schemeClr val="tx1"/>
          </a:solidFill>
        </p:spPr>
        <p:txBody>
          <a:bodyPr/>
          <a:lstStyle/>
          <a:p>
            <a:r>
              <a:rPr lang="en-US" sz="4000" dirty="0">
                <a:solidFill>
                  <a:schemeClr val="bg1"/>
                </a:solidFill>
                <a:latin typeface="Big Caslon" panose="02000603090000020003" pitchFamily="2" charset="-79"/>
                <a:cs typeface="Big Caslon" panose="02000603090000020003" pitchFamily="2" charset="-79"/>
              </a:rPr>
              <a:t>Future </a:t>
            </a:r>
            <a:r>
              <a:rPr lang="en-US" sz="4000" dirty="0">
                <a:solidFill>
                  <a:srgbClr val="339966"/>
                </a:solidFill>
                <a:latin typeface="Big Caslon" panose="02000603090000020003" pitchFamily="2" charset="-79"/>
                <a:cs typeface="Big Caslon" panose="02000603090000020003" pitchFamily="2" charset="-79"/>
              </a:rPr>
              <a:t>Agri</a:t>
            </a:r>
            <a:r>
              <a:rPr lang="en-US" sz="4000" dirty="0">
                <a:solidFill>
                  <a:schemeClr val="bg1"/>
                </a:solidFill>
                <a:latin typeface="Big Caslon" panose="02000603090000020003" pitchFamily="2" charset="-79"/>
                <a:cs typeface="Big Caslon" panose="02000603090000020003" pitchFamily="2" charset="-79"/>
              </a:rPr>
              <a:t> World of Work</a:t>
            </a:r>
          </a:p>
        </p:txBody>
      </p:sp>
      <p:pic>
        <p:nvPicPr>
          <p:cNvPr id="5" name="Picture 4">
            <a:extLst>
              <a:ext uri="{FF2B5EF4-FFF2-40B4-BE49-F238E27FC236}">
                <a16:creationId xmlns:a16="http://schemas.microsoft.com/office/drawing/2014/main" id="{998BEE9B-C2AF-4C84-9C0A-08DEA9EAD060}"/>
              </a:ext>
            </a:extLst>
          </p:cNvPr>
          <p:cNvPicPr>
            <a:picLocks noChangeAspect="1"/>
          </p:cNvPicPr>
          <p:nvPr/>
        </p:nvPicPr>
        <p:blipFill>
          <a:blip r:embed="rId2"/>
          <a:stretch>
            <a:fillRect/>
          </a:stretch>
        </p:blipFill>
        <p:spPr>
          <a:xfrm>
            <a:off x="9693380" y="79706"/>
            <a:ext cx="2115495" cy="1048603"/>
          </a:xfrm>
          <a:prstGeom prst="rect">
            <a:avLst/>
          </a:prstGeom>
        </p:spPr>
      </p:pic>
      <p:sp>
        <p:nvSpPr>
          <p:cNvPr id="11" name="TextBox 10">
            <a:extLst>
              <a:ext uri="{FF2B5EF4-FFF2-40B4-BE49-F238E27FC236}">
                <a16:creationId xmlns:a16="http://schemas.microsoft.com/office/drawing/2014/main" id="{8DB57BDA-C390-49B5-988C-DDBA72B5DC10}"/>
              </a:ext>
            </a:extLst>
          </p:cNvPr>
          <p:cNvSpPr txBox="1"/>
          <p:nvPr/>
        </p:nvSpPr>
        <p:spPr>
          <a:xfrm rot="16200000">
            <a:off x="-1931310" y="3728499"/>
            <a:ext cx="5153893" cy="523220"/>
          </a:xfrm>
          <a:prstGeom prst="rect">
            <a:avLst/>
          </a:prstGeom>
          <a:solidFill>
            <a:srgbClr val="339966"/>
          </a:solidFill>
        </p:spPr>
        <p:txBody>
          <a:bodyPr wrap="square" rtlCol="0">
            <a:spAutoFit/>
          </a:bodyPr>
          <a:lstStyle/>
          <a:p>
            <a:pPr algn="ctr"/>
            <a:r>
              <a:rPr lang="en-US" sz="2800" b="1" dirty="0"/>
              <a:t>Future Farm!</a:t>
            </a:r>
          </a:p>
        </p:txBody>
      </p:sp>
      <p:sp>
        <p:nvSpPr>
          <p:cNvPr id="6" name="Content Placeholder 2">
            <a:extLst>
              <a:ext uri="{FF2B5EF4-FFF2-40B4-BE49-F238E27FC236}">
                <a16:creationId xmlns:a16="http://schemas.microsoft.com/office/drawing/2014/main" id="{78ECDBA7-9416-4515-A27C-0F16D9ABE062}"/>
              </a:ext>
            </a:extLst>
          </p:cNvPr>
          <p:cNvSpPr>
            <a:spLocks noGrp="1"/>
          </p:cNvSpPr>
          <p:nvPr>
            <p:ph idx="1"/>
          </p:nvPr>
        </p:nvSpPr>
        <p:spPr>
          <a:xfrm>
            <a:off x="6206835" y="1413162"/>
            <a:ext cx="5602039" cy="4351338"/>
          </a:xfrm>
        </p:spPr>
        <p:txBody>
          <a:bodyPr/>
          <a:lstStyle/>
          <a:p>
            <a:pPr marL="0" indent="0">
              <a:buNone/>
            </a:pPr>
            <a:r>
              <a:rPr lang="en-ZA" sz="2000" dirty="0">
                <a:latin typeface="Gill Sans MT" panose="020B0502020104020203" pitchFamily="34" charset="0"/>
              </a:rPr>
              <a:t>When people think of farming, they typically conjure up images of a tractor slowly pacing the red soiled land, blowing large plumes of exhaust into the air. </a:t>
            </a:r>
          </a:p>
          <a:p>
            <a:pPr marL="0" indent="0">
              <a:buNone/>
            </a:pPr>
            <a:r>
              <a:rPr lang="en-ZA" sz="2000" dirty="0">
                <a:latin typeface="Gill Sans MT" panose="020B0502020104020203" pitchFamily="34" charset="0"/>
              </a:rPr>
              <a:t>This image will become a distant memory as automated machines, drones, and </a:t>
            </a:r>
            <a:r>
              <a:rPr lang="en-ZA" sz="2000" dirty="0" err="1">
                <a:latin typeface="Gill Sans MT" panose="020B0502020104020203" pitchFamily="34" charset="0"/>
              </a:rPr>
              <a:t>swarmbots</a:t>
            </a:r>
            <a:r>
              <a:rPr lang="en-ZA" sz="2000" dirty="0">
                <a:latin typeface="Gill Sans MT" panose="020B0502020104020203" pitchFamily="34" charset="0"/>
              </a:rPr>
              <a:t> enter the pictures. Many micro-forces will be driving the changes in future agriculture. But there are three dominant trend lines</a:t>
            </a:r>
          </a:p>
          <a:p>
            <a:pPr marL="0" indent="0" algn="ctr">
              <a:buNone/>
            </a:pPr>
            <a:r>
              <a:rPr lang="en-ZA" sz="2000" dirty="0">
                <a:latin typeface="Gill Sans MT" panose="020B0502020104020203" pitchFamily="34" charset="0"/>
              </a:rPr>
              <a:t> – </a:t>
            </a:r>
            <a:r>
              <a:rPr lang="en-ZA" sz="2000" dirty="0">
                <a:solidFill>
                  <a:srgbClr val="FF0000"/>
                </a:solidFill>
                <a:latin typeface="Gill Sans MT" panose="020B0502020104020203" pitchFamily="34" charset="0"/>
              </a:rPr>
              <a:t>precision, relevance, and control </a:t>
            </a:r>
            <a:r>
              <a:rPr lang="en-ZA" sz="2000" dirty="0">
                <a:latin typeface="Gill Sans MT" panose="020B0502020104020203" pitchFamily="34" charset="0"/>
              </a:rPr>
              <a:t>– </a:t>
            </a:r>
          </a:p>
          <a:p>
            <a:pPr marL="0" indent="0">
              <a:buNone/>
            </a:pPr>
            <a:r>
              <a:rPr lang="en-ZA" sz="2000" dirty="0">
                <a:latin typeface="Gill Sans MT" panose="020B0502020104020203" pitchFamily="34" charset="0"/>
              </a:rPr>
              <a:t>that will be driving this industry.</a:t>
            </a:r>
          </a:p>
          <a:p>
            <a:pPr marL="0" indent="0">
              <a:buNone/>
            </a:pPr>
            <a:r>
              <a:rPr lang="en-ZA" sz="2000" dirty="0">
                <a:latin typeface="Gill Sans MT" panose="020B0502020104020203" pitchFamily="34" charset="0"/>
              </a:rPr>
              <a:t>Farms, then, are becoming more like factories: tightly controlled operations for turning out reliable products, immune as far as possible from the vagaries of nature. </a:t>
            </a:r>
          </a:p>
          <a:p>
            <a:pPr marL="0" indent="0">
              <a:buNone/>
            </a:pPr>
            <a:endParaRPr lang="en-US" sz="2000" dirty="0">
              <a:latin typeface="Gill Sans MT" panose="020B0502020104020203" pitchFamily="34" charset="0"/>
            </a:endParaRPr>
          </a:p>
        </p:txBody>
      </p:sp>
      <p:sp>
        <p:nvSpPr>
          <p:cNvPr id="4" name="TextBox 3">
            <a:extLst>
              <a:ext uri="{FF2B5EF4-FFF2-40B4-BE49-F238E27FC236}">
                <a16:creationId xmlns:a16="http://schemas.microsoft.com/office/drawing/2014/main" id="{4A4A4B14-7643-421B-B13B-03834A461F6C}"/>
              </a:ext>
            </a:extLst>
          </p:cNvPr>
          <p:cNvSpPr txBox="1"/>
          <p:nvPr/>
        </p:nvSpPr>
        <p:spPr>
          <a:xfrm>
            <a:off x="907247" y="5920725"/>
            <a:ext cx="10548209" cy="646331"/>
          </a:xfrm>
          <a:prstGeom prst="rect">
            <a:avLst/>
          </a:prstGeom>
          <a:solidFill>
            <a:schemeClr val="tx1"/>
          </a:solidFill>
        </p:spPr>
        <p:txBody>
          <a:bodyPr wrap="none" rtlCol="0">
            <a:spAutoFit/>
          </a:bodyPr>
          <a:lstStyle/>
          <a:p>
            <a:r>
              <a:rPr lang="en-ZA" dirty="0">
                <a:solidFill>
                  <a:schemeClr val="bg1"/>
                </a:solidFill>
                <a:latin typeface="Gill Sans MT" panose="020B0502020104020203" pitchFamily="34" charset="0"/>
              </a:rPr>
              <a:t>If agriculture is to continue to feed the world, it needs to become more like manufacturing, says Geoffrey Carr. </a:t>
            </a:r>
          </a:p>
          <a:p>
            <a:endParaRPr lang="en-US" dirty="0">
              <a:solidFill>
                <a:schemeClr val="bg1"/>
              </a:solidFill>
            </a:endParaRPr>
          </a:p>
        </p:txBody>
      </p:sp>
      <p:pic>
        <p:nvPicPr>
          <p:cNvPr id="3" name="Picture 2">
            <a:extLst>
              <a:ext uri="{FF2B5EF4-FFF2-40B4-BE49-F238E27FC236}">
                <a16:creationId xmlns:a16="http://schemas.microsoft.com/office/drawing/2014/main" id="{7A45FE97-6E2A-482D-BF64-CC678E13338E}"/>
              </a:ext>
            </a:extLst>
          </p:cNvPr>
          <p:cNvPicPr>
            <a:picLocks noChangeAspect="1"/>
          </p:cNvPicPr>
          <p:nvPr/>
        </p:nvPicPr>
        <p:blipFill>
          <a:blip r:embed="rId3"/>
          <a:stretch>
            <a:fillRect/>
          </a:stretch>
        </p:blipFill>
        <p:spPr>
          <a:xfrm>
            <a:off x="1265547" y="2252878"/>
            <a:ext cx="4941288" cy="2598161"/>
          </a:xfrm>
          <a:prstGeom prst="rect">
            <a:avLst/>
          </a:prstGeom>
        </p:spPr>
      </p:pic>
    </p:spTree>
    <p:extLst>
      <p:ext uri="{BB962C8B-B14F-4D97-AF65-F5344CB8AC3E}">
        <p14:creationId xmlns:p14="http://schemas.microsoft.com/office/powerpoint/2010/main" val="3820975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1CE2E-6922-48F7-8756-40C605945CA2}"/>
              </a:ext>
            </a:extLst>
          </p:cNvPr>
          <p:cNvSpPr>
            <a:spLocks noGrp="1"/>
          </p:cNvSpPr>
          <p:nvPr>
            <p:ph type="title"/>
          </p:nvPr>
        </p:nvSpPr>
        <p:spPr>
          <a:xfrm>
            <a:off x="173182" y="180109"/>
            <a:ext cx="9317182" cy="1117745"/>
          </a:xfrm>
          <a:solidFill>
            <a:schemeClr val="tx1"/>
          </a:solidFill>
        </p:spPr>
        <p:txBody>
          <a:bodyPr/>
          <a:lstStyle/>
          <a:p>
            <a:r>
              <a:rPr lang="en-US" sz="4000" dirty="0">
                <a:solidFill>
                  <a:schemeClr val="bg1"/>
                </a:solidFill>
                <a:latin typeface="Big Caslon" panose="02000603090000020003" pitchFamily="2" charset="-79"/>
                <a:cs typeface="Big Caslon" panose="02000603090000020003" pitchFamily="2" charset="-79"/>
              </a:rPr>
              <a:t>Future </a:t>
            </a:r>
            <a:r>
              <a:rPr lang="en-US" sz="4000" dirty="0">
                <a:solidFill>
                  <a:srgbClr val="339966"/>
                </a:solidFill>
                <a:latin typeface="Big Caslon" panose="02000603090000020003" pitchFamily="2" charset="-79"/>
                <a:cs typeface="Big Caslon" panose="02000603090000020003" pitchFamily="2" charset="-79"/>
              </a:rPr>
              <a:t>Agri</a:t>
            </a:r>
            <a:r>
              <a:rPr lang="en-US" sz="4000" dirty="0">
                <a:solidFill>
                  <a:schemeClr val="bg1"/>
                </a:solidFill>
                <a:latin typeface="Big Caslon" panose="02000603090000020003" pitchFamily="2" charset="-79"/>
                <a:cs typeface="Big Caslon" panose="02000603090000020003" pitchFamily="2" charset="-79"/>
              </a:rPr>
              <a:t> World of Work</a:t>
            </a:r>
          </a:p>
        </p:txBody>
      </p:sp>
      <p:pic>
        <p:nvPicPr>
          <p:cNvPr id="5" name="Picture 4">
            <a:extLst>
              <a:ext uri="{FF2B5EF4-FFF2-40B4-BE49-F238E27FC236}">
                <a16:creationId xmlns:a16="http://schemas.microsoft.com/office/drawing/2014/main" id="{998BEE9B-C2AF-4C84-9C0A-08DEA9EAD060}"/>
              </a:ext>
            </a:extLst>
          </p:cNvPr>
          <p:cNvPicPr>
            <a:picLocks noChangeAspect="1"/>
          </p:cNvPicPr>
          <p:nvPr/>
        </p:nvPicPr>
        <p:blipFill>
          <a:blip r:embed="rId2"/>
          <a:stretch>
            <a:fillRect/>
          </a:stretch>
        </p:blipFill>
        <p:spPr>
          <a:xfrm>
            <a:off x="9693380" y="79706"/>
            <a:ext cx="2115495" cy="1048603"/>
          </a:xfrm>
          <a:prstGeom prst="rect">
            <a:avLst/>
          </a:prstGeom>
        </p:spPr>
      </p:pic>
      <p:sp>
        <p:nvSpPr>
          <p:cNvPr id="11" name="TextBox 10">
            <a:extLst>
              <a:ext uri="{FF2B5EF4-FFF2-40B4-BE49-F238E27FC236}">
                <a16:creationId xmlns:a16="http://schemas.microsoft.com/office/drawing/2014/main" id="{8DB57BDA-C390-49B5-988C-DDBA72B5DC10}"/>
              </a:ext>
            </a:extLst>
          </p:cNvPr>
          <p:cNvSpPr txBox="1"/>
          <p:nvPr/>
        </p:nvSpPr>
        <p:spPr>
          <a:xfrm rot="16200000">
            <a:off x="-1803856" y="3799445"/>
            <a:ext cx="4797020" cy="523220"/>
          </a:xfrm>
          <a:prstGeom prst="rect">
            <a:avLst/>
          </a:prstGeom>
          <a:solidFill>
            <a:srgbClr val="339966"/>
          </a:solidFill>
        </p:spPr>
        <p:txBody>
          <a:bodyPr wrap="square" rtlCol="0">
            <a:spAutoFit/>
          </a:bodyPr>
          <a:lstStyle/>
          <a:p>
            <a:pPr algn="ctr"/>
            <a:r>
              <a:rPr lang="en-US" sz="2800" b="1" dirty="0" err="1"/>
              <a:t>Agboticize</a:t>
            </a:r>
            <a:endParaRPr lang="en-US" sz="2800" b="1" dirty="0"/>
          </a:p>
        </p:txBody>
      </p:sp>
      <p:pic>
        <p:nvPicPr>
          <p:cNvPr id="3" name="Picture 2">
            <a:extLst>
              <a:ext uri="{FF2B5EF4-FFF2-40B4-BE49-F238E27FC236}">
                <a16:creationId xmlns:a16="http://schemas.microsoft.com/office/drawing/2014/main" id="{BC898F3E-3E79-4004-B164-5E298C98B84B}"/>
              </a:ext>
            </a:extLst>
          </p:cNvPr>
          <p:cNvPicPr>
            <a:picLocks noChangeAspect="1"/>
          </p:cNvPicPr>
          <p:nvPr/>
        </p:nvPicPr>
        <p:blipFill>
          <a:blip r:embed="rId3"/>
          <a:stretch>
            <a:fillRect/>
          </a:stretch>
        </p:blipFill>
        <p:spPr>
          <a:xfrm>
            <a:off x="1052946" y="3075710"/>
            <a:ext cx="4517622" cy="3383856"/>
          </a:xfrm>
          <a:prstGeom prst="rect">
            <a:avLst/>
          </a:prstGeom>
        </p:spPr>
      </p:pic>
      <p:pic>
        <p:nvPicPr>
          <p:cNvPr id="4" name="Picture 3">
            <a:extLst>
              <a:ext uri="{FF2B5EF4-FFF2-40B4-BE49-F238E27FC236}">
                <a16:creationId xmlns:a16="http://schemas.microsoft.com/office/drawing/2014/main" id="{ACED26C5-9A87-49B3-9B47-0D78EDC47546}"/>
              </a:ext>
            </a:extLst>
          </p:cNvPr>
          <p:cNvPicPr>
            <a:picLocks noChangeAspect="1"/>
          </p:cNvPicPr>
          <p:nvPr/>
        </p:nvPicPr>
        <p:blipFill>
          <a:blip r:embed="rId4"/>
          <a:stretch>
            <a:fillRect/>
          </a:stretch>
        </p:blipFill>
        <p:spPr>
          <a:xfrm>
            <a:off x="5734566" y="3075711"/>
            <a:ext cx="5837646" cy="3383856"/>
          </a:xfrm>
          <a:prstGeom prst="rect">
            <a:avLst/>
          </a:prstGeom>
        </p:spPr>
      </p:pic>
      <p:sp>
        <p:nvSpPr>
          <p:cNvPr id="6" name="TextBox 5">
            <a:extLst>
              <a:ext uri="{FF2B5EF4-FFF2-40B4-BE49-F238E27FC236}">
                <a16:creationId xmlns:a16="http://schemas.microsoft.com/office/drawing/2014/main" id="{55016796-CCB8-4D6D-BBF1-E7FA3895A18D}"/>
              </a:ext>
            </a:extLst>
          </p:cNvPr>
          <p:cNvSpPr txBox="1"/>
          <p:nvPr/>
        </p:nvSpPr>
        <p:spPr>
          <a:xfrm>
            <a:off x="1020262" y="1982835"/>
            <a:ext cx="10293928" cy="923330"/>
          </a:xfrm>
          <a:prstGeom prst="rect">
            <a:avLst/>
          </a:prstGeom>
          <a:noFill/>
        </p:spPr>
        <p:txBody>
          <a:bodyPr wrap="square" rtlCol="0">
            <a:spAutoFit/>
          </a:bodyPr>
          <a:lstStyle/>
          <a:p>
            <a:r>
              <a:rPr lang="en-US" dirty="0">
                <a:latin typeface="Gill Sans MT" panose="020B0502020104020203" pitchFamily="34" charset="0"/>
              </a:rPr>
              <a:t>A generation of young farmer entrepreneurs controlling an army of </a:t>
            </a:r>
            <a:r>
              <a:rPr lang="en-US" dirty="0" err="1">
                <a:latin typeface="Gill Sans MT" panose="020B0502020104020203" pitchFamily="34" charset="0"/>
              </a:rPr>
              <a:t>agbots</a:t>
            </a:r>
            <a:r>
              <a:rPr lang="en-US" dirty="0">
                <a:latin typeface="Gill Sans MT" panose="020B0502020104020203" pitchFamily="34" charset="0"/>
              </a:rPr>
              <a:t> via an app on their phone is not science-fiction anymore. The use of open source software and the sharing of information can make technology and information transfer affordable for developing countries and farmers.</a:t>
            </a:r>
          </a:p>
        </p:txBody>
      </p:sp>
    </p:spTree>
    <p:extLst>
      <p:ext uri="{BB962C8B-B14F-4D97-AF65-F5344CB8AC3E}">
        <p14:creationId xmlns:p14="http://schemas.microsoft.com/office/powerpoint/2010/main" val="1676665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1CE2E-6922-48F7-8756-40C605945CA2}"/>
              </a:ext>
            </a:extLst>
          </p:cNvPr>
          <p:cNvSpPr>
            <a:spLocks noGrp="1"/>
          </p:cNvSpPr>
          <p:nvPr>
            <p:ph type="title"/>
          </p:nvPr>
        </p:nvSpPr>
        <p:spPr>
          <a:xfrm>
            <a:off x="173182" y="180109"/>
            <a:ext cx="9317182" cy="1117745"/>
          </a:xfrm>
          <a:solidFill>
            <a:schemeClr val="tx1"/>
          </a:solidFill>
        </p:spPr>
        <p:txBody>
          <a:bodyPr/>
          <a:lstStyle/>
          <a:p>
            <a:r>
              <a:rPr lang="en-US" sz="4000" dirty="0">
                <a:solidFill>
                  <a:schemeClr val="bg1"/>
                </a:solidFill>
                <a:latin typeface="Big Caslon" panose="02000603090000020003" pitchFamily="2" charset="-79"/>
                <a:cs typeface="Big Caslon" panose="02000603090000020003" pitchFamily="2" charset="-79"/>
              </a:rPr>
              <a:t>Future </a:t>
            </a:r>
            <a:r>
              <a:rPr lang="en-US" sz="4000" dirty="0">
                <a:solidFill>
                  <a:srgbClr val="339966"/>
                </a:solidFill>
                <a:latin typeface="Big Caslon" panose="02000603090000020003" pitchFamily="2" charset="-79"/>
                <a:cs typeface="Big Caslon" panose="02000603090000020003" pitchFamily="2" charset="-79"/>
              </a:rPr>
              <a:t>Agri</a:t>
            </a:r>
            <a:r>
              <a:rPr lang="en-US" sz="4000" dirty="0">
                <a:solidFill>
                  <a:schemeClr val="bg1"/>
                </a:solidFill>
                <a:latin typeface="Big Caslon" panose="02000603090000020003" pitchFamily="2" charset="-79"/>
                <a:cs typeface="Big Caslon" panose="02000603090000020003" pitchFamily="2" charset="-79"/>
              </a:rPr>
              <a:t> World of Work</a:t>
            </a:r>
          </a:p>
        </p:txBody>
      </p:sp>
      <p:pic>
        <p:nvPicPr>
          <p:cNvPr id="5" name="Picture 4">
            <a:extLst>
              <a:ext uri="{FF2B5EF4-FFF2-40B4-BE49-F238E27FC236}">
                <a16:creationId xmlns:a16="http://schemas.microsoft.com/office/drawing/2014/main" id="{998BEE9B-C2AF-4C84-9C0A-08DEA9EAD060}"/>
              </a:ext>
            </a:extLst>
          </p:cNvPr>
          <p:cNvPicPr>
            <a:picLocks noChangeAspect="1"/>
          </p:cNvPicPr>
          <p:nvPr/>
        </p:nvPicPr>
        <p:blipFill>
          <a:blip r:embed="rId2"/>
          <a:stretch>
            <a:fillRect/>
          </a:stretch>
        </p:blipFill>
        <p:spPr>
          <a:xfrm>
            <a:off x="9693380" y="79706"/>
            <a:ext cx="2115495" cy="1048603"/>
          </a:xfrm>
          <a:prstGeom prst="rect">
            <a:avLst/>
          </a:prstGeom>
        </p:spPr>
      </p:pic>
      <p:sp>
        <p:nvSpPr>
          <p:cNvPr id="11" name="TextBox 10">
            <a:extLst>
              <a:ext uri="{FF2B5EF4-FFF2-40B4-BE49-F238E27FC236}">
                <a16:creationId xmlns:a16="http://schemas.microsoft.com/office/drawing/2014/main" id="{8DB57BDA-C390-49B5-988C-DDBA72B5DC10}"/>
              </a:ext>
            </a:extLst>
          </p:cNvPr>
          <p:cNvSpPr txBox="1"/>
          <p:nvPr/>
        </p:nvSpPr>
        <p:spPr>
          <a:xfrm rot="16200000">
            <a:off x="-2036930" y="3834119"/>
            <a:ext cx="5365133" cy="523220"/>
          </a:xfrm>
          <a:prstGeom prst="rect">
            <a:avLst/>
          </a:prstGeom>
          <a:solidFill>
            <a:srgbClr val="339966"/>
          </a:solidFill>
        </p:spPr>
        <p:txBody>
          <a:bodyPr wrap="square" rtlCol="0">
            <a:spAutoFit/>
          </a:bodyPr>
          <a:lstStyle/>
          <a:p>
            <a:pPr algn="ctr"/>
            <a:r>
              <a:rPr lang="en-US" sz="2800" b="1" dirty="0"/>
              <a:t>Digitize</a:t>
            </a:r>
          </a:p>
        </p:txBody>
      </p:sp>
      <p:sp>
        <p:nvSpPr>
          <p:cNvPr id="6" name="Content Placeholder 2">
            <a:extLst>
              <a:ext uri="{FF2B5EF4-FFF2-40B4-BE49-F238E27FC236}">
                <a16:creationId xmlns:a16="http://schemas.microsoft.com/office/drawing/2014/main" id="{78ECDBA7-9416-4515-A27C-0F16D9ABE062}"/>
              </a:ext>
            </a:extLst>
          </p:cNvPr>
          <p:cNvSpPr>
            <a:spLocks noGrp="1"/>
          </p:cNvSpPr>
          <p:nvPr>
            <p:ph idx="1"/>
          </p:nvPr>
        </p:nvSpPr>
        <p:spPr>
          <a:xfrm>
            <a:off x="1293275" y="1297854"/>
            <a:ext cx="10515600" cy="4351338"/>
          </a:xfrm>
        </p:spPr>
        <p:txBody>
          <a:bodyPr/>
          <a:lstStyle/>
          <a:p>
            <a:r>
              <a:rPr lang="en-ZA" sz="2000" dirty="0">
                <a:latin typeface="Gill Sans MT" panose="020B0502020104020203" pitchFamily="34" charset="0"/>
              </a:rPr>
              <a:t>Understanding a crop’s DNA sequence also means that breeding itself can be made more precise. You do not need to grow a plant to maturity to find out whether it will have the characteristics you want. A quick look at its genome beforehand will tell you.</a:t>
            </a:r>
          </a:p>
          <a:p>
            <a:r>
              <a:rPr lang="en-ZA" sz="2000" dirty="0">
                <a:latin typeface="Gill Sans MT" panose="020B0502020104020203" pitchFamily="34" charset="0"/>
              </a:rPr>
              <a:t>Such technological changes, in hardware, software and “</a:t>
            </a:r>
            <a:r>
              <a:rPr lang="en-ZA" sz="2000" dirty="0" err="1">
                <a:latin typeface="Gill Sans MT" panose="020B0502020104020203" pitchFamily="34" charset="0"/>
              </a:rPr>
              <a:t>liveware</a:t>
            </a:r>
            <a:r>
              <a:rPr lang="en-ZA" sz="2000" dirty="0">
                <a:latin typeface="Gill Sans MT" panose="020B0502020104020203" pitchFamily="34" charset="0"/>
              </a:rPr>
              <a:t>”, are reaching beyond field, orchard and byre. Fish farming will also get a boost from them. And indoor horticulture, already the most controlled and precise type of agriculture, is about to become yet more so.</a:t>
            </a:r>
          </a:p>
          <a:p>
            <a:r>
              <a:rPr lang="en-ZA" sz="2000" dirty="0">
                <a:latin typeface="Gill Sans MT" panose="020B0502020104020203" pitchFamily="34" charset="0"/>
              </a:rPr>
              <a:t>What started in farm equipment is moving into the field – at least in the developed world. More and more data is available as farmers use sensors for soil sampling and mobile apps, cameras and drones to monitor pests and diseases. Data science teams are using satellite imagery married with historical records to predict crop yields around the world. A bounty of data for machine learning and image recognition has been supported by continual advances in computing power.</a:t>
            </a:r>
            <a:endParaRPr lang="en-US" sz="2000" dirty="0">
              <a:latin typeface="Gill Sans MT" panose="020B0502020104020203" pitchFamily="34" charset="0"/>
            </a:endParaRPr>
          </a:p>
          <a:p>
            <a:endParaRPr lang="en-ZA" sz="2000" dirty="0">
              <a:latin typeface="Gill Sans MT" panose="020B0502020104020203" pitchFamily="34" charset="0"/>
            </a:endParaRPr>
          </a:p>
          <a:p>
            <a:pPr marL="0" indent="0">
              <a:buNone/>
            </a:pPr>
            <a:endParaRPr lang="en-US" sz="2000" dirty="0">
              <a:latin typeface="Gill Sans MT" panose="020B0502020104020203" pitchFamily="34" charset="0"/>
            </a:endParaRPr>
          </a:p>
        </p:txBody>
      </p:sp>
      <p:sp>
        <p:nvSpPr>
          <p:cNvPr id="4" name="TextBox 3">
            <a:extLst>
              <a:ext uri="{FF2B5EF4-FFF2-40B4-BE49-F238E27FC236}">
                <a16:creationId xmlns:a16="http://schemas.microsoft.com/office/drawing/2014/main" id="{4A4A4B14-7643-421B-B13B-03834A461F6C}"/>
              </a:ext>
            </a:extLst>
          </p:cNvPr>
          <p:cNvSpPr txBox="1"/>
          <p:nvPr/>
        </p:nvSpPr>
        <p:spPr>
          <a:xfrm>
            <a:off x="1294176" y="6131963"/>
            <a:ext cx="10514699" cy="646331"/>
          </a:xfrm>
          <a:prstGeom prst="rect">
            <a:avLst/>
          </a:prstGeom>
          <a:solidFill>
            <a:schemeClr val="tx1"/>
          </a:solidFill>
        </p:spPr>
        <p:txBody>
          <a:bodyPr wrap="square" rtlCol="0">
            <a:spAutoFit/>
          </a:bodyPr>
          <a:lstStyle/>
          <a:p>
            <a:pPr algn="ctr"/>
            <a:r>
              <a:rPr lang="en-ZA" dirty="0">
                <a:solidFill>
                  <a:schemeClr val="bg1"/>
                </a:solidFill>
                <a:latin typeface="Gill Sans MT" panose="020B0502020104020203" pitchFamily="34" charset="0"/>
              </a:rPr>
              <a:t>Own the Data and you will own the farm!</a:t>
            </a:r>
          </a:p>
          <a:p>
            <a:endParaRPr lang="en-US" dirty="0">
              <a:solidFill>
                <a:schemeClr val="bg1"/>
              </a:solidFill>
            </a:endParaRPr>
          </a:p>
        </p:txBody>
      </p:sp>
      <p:pic>
        <p:nvPicPr>
          <p:cNvPr id="3" name="Picture 2">
            <a:extLst>
              <a:ext uri="{FF2B5EF4-FFF2-40B4-BE49-F238E27FC236}">
                <a16:creationId xmlns:a16="http://schemas.microsoft.com/office/drawing/2014/main" id="{D7085427-581C-4C7E-B478-96BB21436CA8}"/>
              </a:ext>
            </a:extLst>
          </p:cNvPr>
          <p:cNvPicPr>
            <a:picLocks noChangeAspect="1"/>
          </p:cNvPicPr>
          <p:nvPr/>
        </p:nvPicPr>
        <p:blipFill>
          <a:blip r:embed="rId3"/>
          <a:stretch>
            <a:fillRect/>
          </a:stretch>
        </p:blipFill>
        <p:spPr>
          <a:xfrm>
            <a:off x="4681537" y="4710545"/>
            <a:ext cx="3133725" cy="1302155"/>
          </a:xfrm>
          <a:prstGeom prst="rect">
            <a:avLst/>
          </a:prstGeom>
        </p:spPr>
      </p:pic>
    </p:spTree>
    <p:extLst>
      <p:ext uri="{BB962C8B-B14F-4D97-AF65-F5344CB8AC3E}">
        <p14:creationId xmlns:p14="http://schemas.microsoft.com/office/powerpoint/2010/main" val="4176681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28DD9-0347-4651-A976-19FFE8541CBC}"/>
              </a:ext>
            </a:extLst>
          </p:cNvPr>
          <p:cNvSpPr>
            <a:spLocks noGrp="1"/>
          </p:cNvSpPr>
          <p:nvPr>
            <p:ph type="title"/>
          </p:nvPr>
        </p:nvSpPr>
        <p:spPr>
          <a:xfrm>
            <a:off x="292510" y="76275"/>
            <a:ext cx="8395631" cy="1335672"/>
          </a:xfrm>
          <a:solidFill>
            <a:schemeClr val="bg2">
              <a:lumMod val="25000"/>
            </a:schemeClr>
          </a:solidFill>
        </p:spPr>
        <p:txBody>
          <a:bodyPr/>
          <a:lstStyle/>
          <a:p>
            <a:r>
              <a:rPr lang="en-US" spc="600" dirty="0">
                <a:solidFill>
                  <a:schemeClr val="bg1"/>
                </a:solidFill>
                <a:latin typeface="Big Caslon"/>
                <a:cs typeface="Big Caslon"/>
              </a:rPr>
              <a:t>The World of Work in 2030</a:t>
            </a:r>
            <a:endParaRPr lang="en-US" dirty="0">
              <a:solidFill>
                <a:schemeClr val="bg1"/>
              </a:solidFill>
            </a:endParaRPr>
          </a:p>
        </p:txBody>
      </p:sp>
      <p:pic>
        <p:nvPicPr>
          <p:cNvPr id="4" name="Content Placeholder 3">
            <a:extLst>
              <a:ext uri="{FF2B5EF4-FFF2-40B4-BE49-F238E27FC236}">
                <a16:creationId xmlns:a16="http://schemas.microsoft.com/office/drawing/2014/main" id="{4344F1B7-E978-47B3-AC4F-BA196FCA5E2C}"/>
              </a:ext>
            </a:extLst>
          </p:cNvPr>
          <p:cNvPicPr>
            <a:picLocks noGrp="1" noChangeAspect="1"/>
          </p:cNvPicPr>
          <p:nvPr>
            <p:ph idx="1"/>
          </p:nvPr>
        </p:nvPicPr>
        <p:blipFill>
          <a:blip r:embed="rId2"/>
          <a:stretch>
            <a:fillRect/>
          </a:stretch>
        </p:blipFill>
        <p:spPr>
          <a:xfrm>
            <a:off x="292510" y="1580826"/>
            <a:ext cx="7745361" cy="5133275"/>
          </a:xfrm>
          <a:prstGeom prst="rect">
            <a:avLst/>
          </a:prstGeom>
        </p:spPr>
      </p:pic>
      <p:sp>
        <p:nvSpPr>
          <p:cNvPr id="5" name="TextBox 4">
            <a:extLst>
              <a:ext uri="{FF2B5EF4-FFF2-40B4-BE49-F238E27FC236}">
                <a16:creationId xmlns:a16="http://schemas.microsoft.com/office/drawing/2014/main" id="{45CABC8C-2DE2-446F-85EE-C47283A85B44}"/>
              </a:ext>
            </a:extLst>
          </p:cNvPr>
          <p:cNvSpPr txBox="1"/>
          <p:nvPr/>
        </p:nvSpPr>
        <p:spPr>
          <a:xfrm>
            <a:off x="8413622" y="1580826"/>
            <a:ext cx="3279391" cy="4093428"/>
          </a:xfrm>
          <a:prstGeom prst="rect">
            <a:avLst/>
          </a:prstGeom>
          <a:solidFill>
            <a:schemeClr val="tx1"/>
          </a:solidFill>
        </p:spPr>
        <p:txBody>
          <a:bodyPr wrap="square" rtlCol="0">
            <a:spAutoFit/>
          </a:bodyPr>
          <a:lstStyle/>
          <a:p>
            <a:pPr algn="just"/>
            <a:r>
              <a:rPr lang="en-ZA" sz="2000" dirty="0">
                <a:solidFill>
                  <a:schemeClr val="bg1"/>
                </a:solidFill>
                <a:latin typeface="Big Caslon" panose="02000603090000020003" pitchFamily="2" charset="-79"/>
                <a:cs typeface="Big Caslon" panose="02000603090000020003" pitchFamily="2" charset="-79"/>
              </a:rPr>
              <a:t>Don’t focus all the attention on new initiatives at the expense of huge efficiency gains in existing areas of activity. </a:t>
            </a:r>
          </a:p>
          <a:p>
            <a:pPr algn="just"/>
            <a:r>
              <a:rPr lang="en-ZA" sz="2000" dirty="0">
                <a:solidFill>
                  <a:schemeClr val="bg1"/>
                </a:solidFill>
                <a:latin typeface="Big Caslon" panose="02000603090000020003" pitchFamily="2" charset="-79"/>
                <a:cs typeface="Big Caslon" panose="02000603090000020003" pitchFamily="2" charset="-79"/>
              </a:rPr>
              <a:t>Secondly, technology and innovation will continue to disrupt this strategic map so embrace them, don’t reject them. </a:t>
            </a:r>
          </a:p>
          <a:p>
            <a:pPr algn="just"/>
            <a:r>
              <a:rPr lang="en-ZA" sz="2000" dirty="0">
                <a:solidFill>
                  <a:schemeClr val="bg1"/>
                </a:solidFill>
                <a:latin typeface="Big Caslon" panose="02000603090000020003" pitchFamily="2" charset="-79"/>
                <a:cs typeface="Big Caslon" panose="02000603090000020003" pitchFamily="2" charset="-79"/>
              </a:rPr>
              <a:t>Thirdly, don’t strive for perfection at the expense of progress. </a:t>
            </a:r>
            <a:endParaRPr lang="en-US" sz="2000" dirty="0">
              <a:solidFill>
                <a:schemeClr val="bg1"/>
              </a:solidFill>
              <a:latin typeface="Big Caslon" panose="02000603090000020003" pitchFamily="2" charset="-79"/>
              <a:cs typeface="Big Caslon" panose="02000603090000020003" pitchFamily="2" charset="-79"/>
            </a:endParaRPr>
          </a:p>
        </p:txBody>
      </p:sp>
      <p:pic>
        <p:nvPicPr>
          <p:cNvPr id="6" name="Picture 5">
            <a:extLst>
              <a:ext uri="{FF2B5EF4-FFF2-40B4-BE49-F238E27FC236}">
                <a16:creationId xmlns:a16="http://schemas.microsoft.com/office/drawing/2014/main" id="{BCEB6F96-5F39-40A5-9F2B-4AA9038CD2AB}"/>
              </a:ext>
            </a:extLst>
          </p:cNvPr>
          <p:cNvPicPr>
            <a:picLocks noChangeAspect="1"/>
          </p:cNvPicPr>
          <p:nvPr/>
        </p:nvPicPr>
        <p:blipFill>
          <a:blip r:embed="rId3"/>
          <a:stretch>
            <a:fillRect/>
          </a:stretch>
        </p:blipFill>
        <p:spPr>
          <a:xfrm>
            <a:off x="9396782" y="230188"/>
            <a:ext cx="2365453" cy="1170533"/>
          </a:xfrm>
          <a:prstGeom prst="rect">
            <a:avLst/>
          </a:prstGeom>
        </p:spPr>
      </p:pic>
      <p:pic>
        <p:nvPicPr>
          <p:cNvPr id="8" name="Picture 7">
            <a:extLst>
              <a:ext uri="{FF2B5EF4-FFF2-40B4-BE49-F238E27FC236}">
                <a16:creationId xmlns:a16="http://schemas.microsoft.com/office/drawing/2014/main" id="{B60B93DA-5FDE-472B-80D8-33057B7E92D8}"/>
              </a:ext>
            </a:extLst>
          </p:cNvPr>
          <p:cNvPicPr>
            <a:picLocks noChangeAspect="1"/>
          </p:cNvPicPr>
          <p:nvPr/>
        </p:nvPicPr>
        <p:blipFill>
          <a:blip r:embed="rId4"/>
          <a:stretch>
            <a:fillRect/>
          </a:stretch>
        </p:blipFill>
        <p:spPr>
          <a:xfrm>
            <a:off x="8413622" y="5742888"/>
            <a:ext cx="3279391" cy="1038837"/>
          </a:xfrm>
          <a:prstGeom prst="rect">
            <a:avLst/>
          </a:prstGeom>
        </p:spPr>
      </p:pic>
    </p:spTree>
    <p:extLst>
      <p:ext uri="{BB962C8B-B14F-4D97-AF65-F5344CB8AC3E}">
        <p14:creationId xmlns:p14="http://schemas.microsoft.com/office/powerpoint/2010/main" val="869945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1CE2E-6922-48F7-8756-40C605945CA2}"/>
              </a:ext>
            </a:extLst>
          </p:cNvPr>
          <p:cNvSpPr>
            <a:spLocks noGrp="1"/>
          </p:cNvSpPr>
          <p:nvPr>
            <p:ph type="title"/>
          </p:nvPr>
        </p:nvSpPr>
        <p:spPr>
          <a:xfrm>
            <a:off x="173182" y="180109"/>
            <a:ext cx="9317182" cy="1117745"/>
          </a:xfrm>
          <a:solidFill>
            <a:schemeClr val="tx1"/>
          </a:solidFill>
        </p:spPr>
        <p:txBody>
          <a:bodyPr/>
          <a:lstStyle/>
          <a:p>
            <a:r>
              <a:rPr lang="en-US" sz="4000" dirty="0">
                <a:solidFill>
                  <a:schemeClr val="bg1"/>
                </a:solidFill>
                <a:latin typeface="Big Caslon" panose="02000603090000020003" pitchFamily="2" charset="-79"/>
                <a:cs typeface="Big Caslon" panose="02000603090000020003" pitchFamily="2" charset="-79"/>
              </a:rPr>
              <a:t>Future Agri World of Work</a:t>
            </a:r>
          </a:p>
        </p:txBody>
      </p:sp>
      <p:pic>
        <p:nvPicPr>
          <p:cNvPr id="5" name="Picture 4">
            <a:extLst>
              <a:ext uri="{FF2B5EF4-FFF2-40B4-BE49-F238E27FC236}">
                <a16:creationId xmlns:a16="http://schemas.microsoft.com/office/drawing/2014/main" id="{998BEE9B-C2AF-4C84-9C0A-08DEA9EAD060}"/>
              </a:ext>
            </a:extLst>
          </p:cNvPr>
          <p:cNvPicPr>
            <a:picLocks noChangeAspect="1"/>
          </p:cNvPicPr>
          <p:nvPr/>
        </p:nvPicPr>
        <p:blipFill>
          <a:blip r:embed="rId2"/>
          <a:stretch>
            <a:fillRect/>
          </a:stretch>
        </p:blipFill>
        <p:spPr>
          <a:xfrm>
            <a:off x="9693380" y="79706"/>
            <a:ext cx="2115495" cy="1048603"/>
          </a:xfrm>
          <a:prstGeom prst="rect">
            <a:avLst/>
          </a:prstGeom>
        </p:spPr>
      </p:pic>
      <p:sp>
        <p:nvSpPr>
          <p:cNvPr id="11" name="TextBox 10">
            <a:extLst>
              <a:ext uri="{FF2B5EF4-FFF2-40B4-BE49-F238E27FC236}">
                <a16:creationId xmlns:a16="http://schemas.microsoft.com/office/drawing/2014/main" id="{8DB57BDA-C390-49B5-988C-DDBA72B5DC10}"/>
              </a:ext>
            </a:extLst>
          </p:cNvPr>
          <p:cNvSpPr txBox="1"/>
          <p:nvPr/>
        </p:nvSpPr>
        <p:spPr>
          <a:xfrm rot="16200000">
            <a:off x="-1931310" y="3728499"/>
            <a:ext cx="5153893" cy="523220"/>
          </a:xfrm>
          <a:prstGeom prst="rect">
            <a:avLst/>
          </a:prstGeom>
          <a:solidFill>
            <a:srgbClr val="339966"/>
          </a:solidFill>
        </p:spPr>
        <p:txBody>
          <a:bodyPr wrap="square" rtlCol="0">
            <a:spAutoFit/>
          </a:bodyPr>
          <a:lstStyle/>
          <a:p>
            <a:pPr algn="ctr"/>
            <a:r>
              <a:rPr lang="en-US" sz="2800" b="1" dirty="0"/>
              <a:t>Play in the Sand Put</a:t>
            </a:r>
          </a:p>
        </p:txBody>
      </p:sp>
      <p:pic>
        <p:nvPicPr>
          <p:cNvPr id="3" name="Content Placeholder 2">
            <a:extLst>
              <a:ext uri="{FF2B5EF4-FFF2-40B4-BE49-F238E27FC236}">
                <a16:creationId xmlns:a16="http://schemas.microsoft.com/office/drawing/2014/main" id="{9E262A25-1480-4F50-922A-D117342CC487}"/>
              </a:ext>
            </a:extLst>
          </p:cNvPr>
          <p:cNvPicPr>
            <a:picLocks noGrp="1" noChangeAspect="1"/>
          </p:cNvPicPr>
          <p:nvPr>
            <p:ph idx="1"/>
          </p:nvPr>
        </p:nvPicPr>
        <p:blipFill>
          <a:blip r:embed="rId3"/>
          <a:stretch>
            <a:fillRect/>
          </a:stretch>
        </p:blipFill>
        <p:spPr>
          <a:xfrm>
            <a:off x="3432247" y="1376290"/>
            <a:ext cx="5601422" cy="4351338"/>
          </a:xfrm>
          <a:prstGeom prst="rect">
            <a:avLst/>
          </a:prstGeom>
        </p:spPr>
      </p:pic>
      <p:sp>
        <p:nvSpPr>
          <p:cNvPr id="4" name="TextBox 3">
            <a:extLst>
              <a:ext uri="{FF2B5EF4-FFF2-40B4-BE49-F238E27FC236}">
                <a16:creationId xmlns:a16="http://schemas.microsoft.com/office/drawing/2014/main" id="{4A4A4B14-7643-421B-B13B-03834A461F6C}"/>
              </a:ext>
            </a:extLst>
          </p:cNvPr>
          <p:cNvSpPr txBox="1"/>
          <p:nvPr/>
        </p:nvSpPr>
        <p:spPr>
          <a:xfrm>
            <a:off x="907247" y="6175396"/>
            <a:ext cx="10514699" cy="369332"/>
          </a:xfrm>
          <a:prstGeom prst="rect">
            <a:avLst/>
          </a:prstGeom>
          <a:solidFill>
            <a:schemeClr val="tx1"/>
          </a:solidFill>
        </p:spPr>
        <p:txBody>
          <a:bodyPr wrap="square" rtlCol="0">
            <a:spAutoFit/>
          </a:bodyPr>
          <a:lstStyle/>
          <a:p>
            <a:endParaRPr lang="en-US" dirty="0">
              <a:solidFill>
                <a:schemeClr val="bg1"/>
              </a:solidFill>
            </a:endParaRPr>
          </a:p>
        </p:txBody>
      </p:sp>
    </p:spTree>
    <p:extLst>
      <p:ext uri="{BB962C8B-B14F-4D97-AF65-F5344CB8AC3E}">
        <p14:creationId xmlns:p14="http://schemas.microsoft.com/office/powerpoint/2010/main" val="2775595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1CE2E-6922-48F7-8756-40C605945CA2}"/>
              </a:ext>
            </a:extLst>
          </p:cNvPr>
          <p:cNvSpPr>
            <a:spLocks noGrp="1"/>
          </p:cNvSpPr>
          <p:nvPr>
            <p:ph type="title"/>
          </p:nvPr>
        </p:nvSpPr>
        <p:spPr>
          <a:xfrm>
            <a:off x="173182" y="180109"/>
            <a:ext cx="9317182" cy="1117745"/>
          </a:xfrm>
          <a:solidFill>
            <a:schemeClr val="tx1"/>
          </a:solidFill>
        </p:spPr>
        <p:txBody>
          <a:bodyPr/>
          <a:lstStyle/>
          <a:p>
            <a:r>
              <a:rPr lang="en-US" sz="4000" dirty="0">
                <a:solidFill>
                  <a:schemeClr val="bg1"/>
                </a:solidFill>
                <a:latin typeface="Big Caslon" panose="02000603090000020003" pitchFamily="2" charset="-79"/>
                <a:cs typeface="Big Caslon" panose="02000603090000020003" pitchFamily="2" charset="-79"/>
              </a:rPr>
              <a:t>Future </a:t>
            </a:r>
            <a:r>
              <a:rPr lang="en-US" sz="4000" dirty="0">
                <a:solidFill>
                  <a:srgbClr val="339966"/>
                </a:solidFill>
                <a:latin typeface="Big Caslon" panose="02000603090000020003" pitchFamily="2" charset="-79"/>
                <a:cs typeface="Big Caslon" panose="02000603090000020003" pitchFamily="2" charset="-79"/>
              </a:rPr>
              <a:t>Agri</a:t>
            </a:r>
            <a:r>
              <a:rPr lang="en-US" sz="4000" dirty="0">
                <a:solidFill>
                  <a:schemeClr val="bg1"/>
                </a:solidFill>
                <a:latin typeface="Big Caslon" panose="02000603090000020003" pitchFamily="2" charset="-79"/>
                <a:cs typeface="Big Caslon" panose="02000603090000020003" pitchFamily="2" charset="-79"/>
              </a:rPr>
              <a:t> World of Work</a:t>
            </a:r>
          </a:p>
        </p:txBody>
      </p:sp>
      <p:pic>
        <p:nvPicPr>
          <p:cNvPr id="5" name="Picture 4">
            <a:extLst>
              <a:ext uri="{FF2B5EF4-FFF2-40B4-BE49-F238E27FC236}">
                <a16:creationId xmlns:a16="http://schemas.microsoft.com/office/drawing/2014/main" id="{998BEE9B-C2AF-4C84-9C0A-08DEA9EAD060}"/>
              </a:ext>
            </a:extLst>
          </p:cNvPr>
          <p:cNvPicPr>
            <a:picLocks noChangeAspect="1"/>
          </p:cNvPicPr>
          <p:nvPr/>
        </p:nvPicPr>
        <p:blipFill>
          <a:blip r:embed="rId2"/>
          <a:stretch>
            <a:fillRect/>
          </a:stretch>
        </p:blipFill>
        <p:spPr>
          <a:xfrm>
            <a:off x="9693380" y="79706"/>
            <a:ext cx="2115495" cy="1048603"/>
          </a:xfrm>
          <a:prstGeom prst="rect">
            <a:avLst/>
          </a:prstGeom>
        </p:spPr>
      </p:pic>
      <p:sp>
        <p:nvSpPr>
          <p:cNvPr id="11" name="TextBox 10">
            <a:extLst>
              <a:ext uri="{FF2B5EF4-FFF2-40B4-BE49-F238E27FC236}">
                <a16:creationId xmlns:a16="http://schemas.microsoft.com/office/drawing/2014/main" id="{8DB57BDA-C390-49B5-988C-DDBA72B5DC10}"/>
              </a:ext>
            </a:extLst>
          </p:cNvPr>
          <p:cNvSpPr txBox="1"/>
          <p:nvPr/>
        </p:nvSpPr>
        <p:spPr>
          <a:xfrm rot="16200000">
            <a:off x="-1931310" y="3728499"/>
            <a:ext cx="5153893" cy="523220"/>
          </a:xfrm>
          <a:prstGeom prst="rect">
            <a:avLst/>
          </a:prstGeom>
          <a:solidFill>
            <a:srgbClr val="339966"/>
          </a:solidFill>
        </p:spPr>
        <p:txBody>
          <a:bodyPr wrap="square" rtlCol="0">
            <a:spAutoFit/>
          </a:bodyPr>
          <a:lstStyle/>
          <a:p>
            <a:pPr algn="ctr"/>
            <a:r>
              <a:rPr lang="en-US" sz="2800" b="1" dirty="0"/>
              <a:t>Urbanize</a:t>
            </a:r>
          </a:p>
        </p:txBody>
      </p:sp>
      <p:sp>
        <p:nvSpPr>
          <p:cNvPr id="4" name="TextBox 3">
            <a:extLst>
              <a:ext uri="{FF2B5EF4-FFF2-40B4-BE49-F238E27FC236}">
                <a16:creationId xmlns:a16="http://schemas.microsoft.com/office/drawing/2014/main" id="{4A4A4B14-7643-421B-B13B-03834A461F6C}"/>
              </a:ext>
            </a:extLst>
          </p:cNvPr>
          <p:cNvSpPr txBox="1"/>
          <p:nvPr/>
        </p:nvSpPr>
        <p:spPr>
          <a:xfrm>
            <a:off x="907247" y="5920725"/>
            <a:ext cx="10514699" cy="646331"/>
          </a:xfrm>
          <a:prstGeom prst="rect">
            <a:avLst/>
          </a:prstGeom>
          <a:solidFill>
            <a:schemeClr val="tx1"/>
          </a:solidFill>
        </p:spPr>
        <p:txBody>
          <a:bodyPr wrap="square" rtlCol="0">
            <a:spAutoFit/>
          </a:bodyPr>
          <a:lstStyle/>
          <a:p>
            <a:pPr algn="ctr"/>
            <a:r>
              <a:rPr lang="en-ZA" dirty="0">
                <a:solidFill>
                  <a:schemeClr val="bg1"/>
                </a:solidFill>
                <a:latin typeface="Gill Sans MT" panose="020B0502020104020203" pitchFamily="34" charset="0"/>
              </a:rPr>
              <a:t>To invest in old warehouses in urban areas is the way of the future</a:t>
            </a:r>
          </a:p>
          <a:p>
            <a:endParaRPr lang="en-US" dirty="0">
              <a:solidFill>
                <a:schemeClr val="bg1"/>
              </a:solidFill>
            </a:endParaRPr>
          </a:p>
        </p:txBody>
      </p:sp>
      <p:pic>
        <p:nvPicPr>
          <p:cNvPr id="3" name="Content Placeholder 2">
            <a:extLst>
              <a:ext uri="{FF2B5EF4-FFF2-40B4-BE49-F238E27FC236}">
                <a16:creationId xmlns:a16="http://schemas.microsoft.com/office/drawing/2014/main" id="{416266EF-A07C-44DE-964B-3FB74BED2297}"/>
              </a:ext>
            </a:extLst>
          </p:cNvPr>
          <p:cNvPicPr>
            <a:picLocks noGrp="1" noChangeAspect="1"/>
          </p:cNvPicPr>
          <p:nvPr>
            <p:ph idx="1"/>
          </p:nvPr>
        </p:nvPicPr>
        <p:blipFill>
          <a:blip r:embed="rId3"/>
          <a:stretch>
            <a:fillRect/>
          </a:stretch>
        </p:blipFill>
        <p:spPr>
          <a:xfrm>
            <a:off x="1380203" y="1825625"/>
            <a:ext cx="9431593" cy="3811588"/>
          </a:xfrm>
          <a:prstGeom prst="rect">
            <a:avLst/>
          </a:prstGeom>
        </p:spPr>
      </p:pic>
    </p:spTree>
    <p:extLst>
      <p:ext uri="{BB962C8B-B14F-4D97-AF65-F5344CB8AC3E}">
        <p14:creationId xmlns:p14="http://schemas.microsoft.com/office/powerpoint/2010/main" val="4084520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1CE2E-6922-48F7-8756-40C605945CA2}"/>
              </a:ext>
            </a:extLst>
          </p:cNvPr>
          <p:cNvSpPr>
            <a:spLocks noGrp="1"/>
          </p:cNvSpPr>
          <p:nvPr>
            <p:ph type="title"/>
          </p:nvPr>
        </p:nvSpPr>
        <p:spPr>
          <a:xfrm>
            <a:off x="173182" y="180109"/>
            <a:ext cx="9317182" cy="1117745"/>
          </a:xfrm>
          <a:solidFill>
            <a:schemeClr val="tx1"/>
          </a:solidFill>
        </p:spPr>
        <p:txBody>
          <a:bodyPr/>
          <a:lstStyle/>
          <a:p>
            <a:r>
              <a:rPr lang="en-US" sz="4000" dirty="0">
                <a:solidFill>
                  <a:schemeClr val="bg1"/>
                </a:solidFill>
                <a:latin typeface="Big Caslon" panose="02000603090000020003" pitchFamily="2" charset="-79"/>
                <a:cs typeface="Big Caslon" panose="02000603090000020003" pitchFamily="2" charset="-79"/>
              </a:rPr>
              <a:t>Future </a:t>
            </a:r>
            <a:r>
              <a:rPr lang="en-US" sz="4000" dirty="0">
                <a:solidFill>
                  <a:srgbClr val="00B050"/>
                </a:solidFill>
                <a:latin typeface="Big Caslon" panose="02000603090000020003" pitchFamily="2" charset="-79"/>
                <a:cs typeface="Big Caslon" panose="02000603090000020003" pitchFamily="2" charset="-79"/>
              </a:rPr>
              <a:t>Agri</a:t>
            </a:r>
            <a:r>
              <a:rPr lang="en-US" sz="4000" dirty="0">
                <a:solidFill>
                  <a:schemeClr val="bg1"/>
                </a:solidFill>
                <a:latin typeface="Big Caslon" panose="02000603090000020003" pitchFamily="2" charset="-79"/>
                <a:cs typeface="Big Caslon" panose="02000603090000020003" pitchFamily="2" charset="-79"/>
              </a:rPr>
              <a:t> World of Work</a:t>
            </a:r>
          </a:p>
        </p:txBody>
      </p:sp>
      <p:pic>
        <p:nvPicPr>
          <p:cNvPr id="5" name="Picture 4">
            <a:extLst>
              <a:ext uri="{FF2B5EF4-FFF2-40B4-BE49-F238E27FC236}">
                <a16:creationId xmlns:a16="http://schemas.microsoft.com/office/drawing/2014/main" id="{998BEE9B-C2AF-4C84-9C0A-08DEA9EAD060}"/>
              </a:ext>
            </a:extLst>
          </p:cNvPr>
          <p:cNvPicPr>
            <a:picLocks noChangeAspect="1"/>
          </p:cNvPicPr>
          <p:nvPr/>
        </p:nvPicPr>
        <p:blipFill>
          <a:blip r:embed="rId2"/>
          <a:stretch>
            <a:fillRect/>
          </a:stretch>
        </p:blipFill>
        <p:spPr>
          <a:xfrm>
            <a:off x="9693380" y="79706"/>
            <a:ext cx="2115495" cy="1048603"/>
          </a:xfrm>
          <a:prstGeom prst="rect">
            <a:avLst/>
          </a:prstGeom>
        </p:spPr>
      </p:pic>
      <p:sp>
        <p:nvSpPr>
          <p:cNvPr id="11" name="TextBox 10">
            <a:extLst>
              <a:ext uri="{FF2B5EF4-FFF2-40B4-BE49-F238E27FC236}">
                <a16:creationId xmlns:a16="http://schemas.microsoft.com/office/drawing/2014/main" id="{8DB57BDA-C390-49B5-988C-DDBA72B5DC10}"/>
              </a:ext>
            </a:extLst>
          </p:cNvPr>
          <p:cNvSpPr txBox="1"/>
          <p:nvPr/>
        </p:nvSpPr>
        <p:spPr>
          <a:xfrm rot="16200000">
            <a:off x="-2033937" y="3831126"/>
            <a:ext cx="5359147" cy="523220"/>
          </a:xfrm>
          <a:prstGeom prst="rect">
            <a:avLst/>
          </a:prstGeom>
          <a:solidFill>
            <a:srgbClr val="339966"/>
          </a:solidFill>
        </p:spPr>
        <p:txBody>
          <a:bodyPr wrap="square" rtlCol="0">
            <a:spAutoFit/>
          </a:bodyPr>
          <a:lstStyle/>
          <a:p>
            <a:pPr algn="ctr"/>
            <a:r>
              <a:rPr lang="en-US" sz="2800" b="1" dirty="0"/>
              <a:t> Optimize Talent!</a:t>
            </a:r>
          </a:p>
        </p:txBody>
      </p:sp>
      <p:sp>
        <p:nvSpPr>
          <p:cNvPr id="4" name="TextBox 3">
            <a:extLst>
              <a:ext uri="{FF2B5EF4-FFF2-40B4-BE49-F238E27FC236}">
                <a16:creationId xmlns:a16="http://schemas.microsoft.com/office/drawing/2014/main" id="{4A4A4B14-7643-421B-B13B-03834A461F6C}"/>
              </a:ext>
            </a:extLst>
          </p:cNvPr>
          <p:cNvSpPr txBox="1"/>
          <p:nvPr/>
        </p:nvSpPr>
        <p:spPr>
          <a:xfrm>
            <a:off x="907247" y="6125979"/>
            <a:ext cx="10782738" cy="646331"/>
          </a:xfrm>
          <a:prstGeom prst="rect">
            <a:avLst/>
          </a:prstGeom>
          <a:solidFill>
            <a:schemeClr val="tx1"/>
          </a:solidFill>
        </p:spPr>
        <p:txBody>
          <a:bodyPr wrap="square" rtlCol="0">
            <a:spAutoFit/>
          </a:bodyPr>
          <a:lstStyle/>
          <a:p>
            <a:pPr algn="ctr"/>
            <a:r>
              <a:rPr lang="en-ZA" dirty="0">
                <a:solidFill>
                  <a:schemeClr val="bg1"/>
                </a:solidFill>
                <a:latin typeface="Gill Sans MT" panose="020B0502020104020203" pitchFamily="34" charset="0"/>
              </a:rPr>
              <a:t>Nugget Train is not the KFC distribution strategy!</a:t>
            </a:r>
          </a:p>
          <a:p>
            <a:endParaRPr lang="en-US" dirty="0">
              <a:solidFill>
                <a:schemeClr val="bg1"/>
              </a:solidFill>
            </a:endParaRPr>
          </a:p>
        </p:txBody>
      </p:sp>
      <p:sp>
        <p:nvSpPr>
          <p:cNvPr id="7" name="Content Placeholder 6">
            <a:extLst>
              <a:ext uri="{FF2B5EF4-FFF2-40B4-BE49-F238E27FC236}">
                <a16:creationId xmlns:a16="http://schemas.microsoft.com/office/drawing/2014/main" id="{87C79B0F-9EA1-4647-B970-34294971C395}"/>
              </a:ext>
            </a:extLst>
          </p:cNvPr>
          <p:cNvSpPr>
            <a:spLocks noGrp="1"/>
          </p:cNvSpPr>
          <p:nvPr>
            <p:ph idx="1"/>
          </p:nvPr>
        </p:nvSpPr>
        <p:spPr>
          <a:xfrm>
            <a:off x="1025236" y="1413162"/>
            <a:ext cx="10328563" cy="4427962"/>
          </a:xfrm>
        </p:spPr>
        <p:txBody>
          <a:bodyPr/>
          <a:lstStyle/>
          <a:p>
            <a:pPr marL="0" indent="0">
              <a:buNone/>
            </a:pPr>
            <a:r>
              <a:rPr lang="en-ZA" sz="2000" dirty="0">
                <a:latin typeface="Gill Sans MT" panose="020B0502020104020203" pitchFamily="34" charset="0"/>
              </a:rPr>
              <a:t>In SA, 10 universities offer agriculture from first degree to doctoral level, but most universities of technology have agricultural programmes. In 2010, there were 10,775 enrolments in agricultural science (including postgraduate), which rose to 14,173 in 2014. The graduations were substantially lower than the enrolments: 2,465 in 2010 and 3,278 in 2014.</a:t>
            </a:r>
          </a:p>
          <a:p>
            <a:pPr marL="0" indent="0">
              <a:buNone/>
            </a:pPr>
            <a:r>
              <a:rPr lang="en-ZA" sz="2000" dirty="0">
                <a:latin typeface="Gill Sans MT" panose="020B0502020104020203" pitchFamily="34" charset="0"/>
              </a:rPr>
              <a:t>About 1,500 students are registered for agriculture-related programmes across all public technical and vocational education and training colleges, according to an unpublished 2016 paper commissioned as part of the Assaf study. Vocational training colleges consistently fail to attract students, in part because of the South African fixation on university skills over vocation training, but also because of the variable quality. The national certificate vocational in primary agriculture, according to the study, has only had 170 graduates, with only one in three students completing the course.</a:t>
            </a:r>
          </a:p>
          <a:p>
            <a:pPr marL="0" indent="0">
              <a:buNone/>
            </a:pPr>
            <a:r>
              <a:rPr lang="en-ZA" sz="2000" dirty="0">
                <a:latin typeface="Gill Sans MT" panose="020B0502020104020203" pitchFamily="34" charset="0"/>
              </a:rPr>
              <a:t>The systems used to create colleges centuries ago seems justifiably primitive by today’s standards. Learning formulas for nearly every degree are based on hours, one of the least important considerations when it comes to assessing talent. Colleges today cost far too much, and they take far too long. For this reason, a new wave of full-immersion skill training </a:t>
            </a:r>
            <a:r>
              <a:rPr lang="en-ZA" sz="2000" dirty="0" err="1">
                <a:latin typeface="Gill Sans MT" panose="020B0502020104020203" pitchFamily="34" charset="0"/>
              </a:rPr>
              <a:t>centers</a:t>
            </a:r>
            <a:r>
              <a:rPr lang="en-ZA" sz="2000" dirty="0">
                <a:latin typeface="Gill Sans MT" panose="020B0502020104020203" pitchFamily="34" charset="0"/>
              </a:rPr>
              <a:t>, or Micro Colleges, has begun to emerge.</a:t>
            </a:r>
            <a:endParaRPr lang="en-US" sz="2000" dirty="0">
              <a:latin typeface="Gill Sans MT" panose="020B0502020104020203" pitchFamily="34" charset="0"/>
            </a:endParaRPr>
          </a:p>
        </p:txBody>
      </p:sp>
    </p:spTree>
    <p:extLst>
      <p:ext uri="{BB962C8B-B14F-4D97-AF65-F5344CB8AC3E}">
        <p14:creationId xmlns:p14="http://schemas.microsoft.com/office/powerpoint/2010/main" val="1526859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8175" y="322263"/>
            <a:ext cx="23622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2253" y="414541"/>
            <a:ext cx="8936549" cy="830997"/>
          </a:xfrm>
          <a:prstGeom prst="rect">
            <a:avLst/>
          </a:prstGeom>
          <a:solidFill>
            <a:schemeClr val="bg2">
              <a:lumMod val="25000"/>
            </a:schemeClr>
          </a:solidFill>
        </p:spPr>
        <p:txBody>
          <a:bodyPr wrap="square">
            <a:spAutoFit/>
          </a:bodyPr>
          <a:lstStyle/>
          <a:p>
            <a:pPr fontAlgn="auto">
              <a:spcBef>
                <a:spcPts val="0"/>
              </a:spcBef>
              <a:spcAft>
                <a:spcPts val="0"/>
              </a:spcAft>
              <a:defRPr/>
            </a:pPr>
            <a:r>
              <a:rPr lang="en-US" sz="4800" spc="600" dirty="0">
                <a:solidFill>
                  <a:schemeClr val="bg1"/>
                </a:solidFill>
                <a:latin typeface="Big Caslon"/>
                <a:ea typeface="+mn-ea"/>
                <a:cs typeface="Big Caslon"/>
              </a:rPr>
              <a:t>Skills of the Future</a:t>
            </a:r>
          </a:p>
        </p:txBody>
      </p:sp>
      <p:sp>
        <p:nvSpPr>
          <p:cNvPr id="16388" name="TextBox 7"/>
          <p:cNvSpPr txBox="1">
            <a:spLocks noChangeArrowheads="1"/>
          </p:cNvSpPr>
          <p:nvPr/>
        </p:nvSpPr>
        <p:spPr bwMode="auto">
          <a:xfrm>
            <a:off x="3978858" y="2585432"/>
            <a:ext cx="70676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just" eaLnBrk="1" hangingPunct="1"/>
            <a:r>
              <a:rPr lang="en-ZA" altLang="en-US" sz="1600" dirty="0">
                <a:latin typeface="Big Caslon"/>
              </a:rPr>
              <a:t> </a:t>
            </a:r>
          </a:p>
        </p:txBody>
      </p:sp>
      <p:sp>
        <p:nvSpPr>
          <p:cNvPr id="3" name="TextBox 2">
            <a:extLst>
              <a:ext uri="{FF2B5EF4-FFF2-40B4-BE49-F238E27FC236}">
                <a16:creationId xmlns:a16="http://schemas.microsoft.com/office/drawing/2014/main" id="{34178F4D-E529-4AFC-90A8-B1DB49C255C5}"/>
              </a:ext>
            </a:extLst>
          </p:cNvPr>
          <p:cNvSpPr txBox="1"/>
          <p:nvPr/>
        </p:nvSpPr>
        <p:spPr>
          <a:xfrm>
            <a:off x="6459794" y="1637737"/>
            <a:ext cx="5398016" cy="830997"/>
          </a:xfrm>
          <a:prstGeom prst="rect">
            <a:avLst/>
          </a:prstGeom>
          <a:noFill/>
        </p:spPr>
        <p:txBody>
          <a:bodyPr wrap="square" rtlCol="0">
            <a:spAutoFit/>
          </a:bodyPr>
          <a:lstStyle/>
          <a:p>
            <a:pPr algn="just"/>
            <a:endParaRPr lang="en-ZA" sz="2400" dirty="0">
              <a:latin typeface="Gill Sans MT" panose="020B0502020104020203" pitchFamily="34" charset="0"/>
            </a:endParaRPr>
          </a:p>
          <a:p>
            <a:pPr algn="just"/>
            <a:r>
              <a:rPr lang="en-ZA" sz="2400" dirty="0">
                <a:latin typeface="Gill Sans MT" panose="020B0502020104020203" pitchFamily="34" charset="0"/>
              </a:rPr>
              <a:t> </a:t>
            </a:r>
            <a:endParaRPr lang="en-US" sz="2400" dirty="0">
              <a:latin typeface="Gill Sans MT" panose="020B0502020104020203" pitchFamily="34" charset="0"/>
            </a:endParaRPr>
          </a:p>
        </p:txBody>
      </p:sp>
      <p:sp>
        <p:nvSpPr>
          <p:cNvPr id="5" name="TextBox 4">
            <a:extLst>
              <a:ext uri="{FF2B5EF4-FFF2-40B4-BE49-F238E27FC236}">
                <a16:creationId xmlns:a16="http://schemas.microsoft.com/office/drawing/2014/main" id="{04F46C0E-8ABE-4B8E-807A-A4CA1BC1512B}"/>
              </a:ext>
            </a:extLst>
          </p:cNvPr>
          <p:cNvSpPr txBox="1"/>
          <p:nvPr/>
        </p:nvSpPr>
        <p:spPr>
          <a:xfrm>
            <a:off x="10337046" y="6027905"/>
            <a:ext cx="2128654" cy="646331"/>
          </a:xfrm>
          <a:prstGeom prst="rect">
            <a:avLst/>
          </a:prstGeom>
          <a:noFill/>
        </p:spPr>
        <p:txBody>
          <a:bodyPr wrap="square" rtlCol="0">
            <a:spAutoFit/>
          </a:bodyPr>
          <a:lstStyle/>
          <a:p>
            <a:r>
              <a:rPr lang="en-ZA" dirty="0"/>
              <a:t>Bureau of </a:t>
            </a:r>
            <a:r>
              <a:rPr lang="en-ZA" dirty="0" err="1"/>
              <a:t>Labor</a:t>
            </a:r>
            <a:r>
              <a:rPr lang="en-ZA" dirty="0"/>
              <a:t> Statistics (BLS) </a:t>
            </a:r>
            <a:endParaRPr lang="en-US" dirty="0"/>
          </a:p>
        </p:txBody>
      </p:sp>
      <p:pic>
        <p:nvPicPr>
          <p:cNvPr id="8" name="Picture 7">
            <a:extLst>
              <a:ext uri="{FF2B5EF4-FFF2-40B4-BE49-F238E27FC236}">
                <a16:creationId xmlns:a16="http://schemas.microsoft.com/office/drawing/2014/main" id="{1F927CF2-164B-4B3F-8223-CAEEEE78D9BD}"/>
              </a:ext>
            </a:extLst>
          </p:cNvPr>
          <p:cNvPicPr>
            <a:picLocks noChangeAspect="1"/>
          </p:cNvPicPr>
          <p:nvPr/>
        </p:nvPicPr>
        <p:blipFill>
          <a:blip r:embed="rId3"/>
          <a:stretch>
            <a:fillRect/>
          </a:stretch>
        </p:blipFill>
        <p:spPr>
          <a:xfrm>
            <a:off x="301625" y="1415170"/>
            <a:ext cx="9192208" cy="5170617"/>
          </a:xfrm>
          <a:prstGeom prst="rect">
            <a:avLst/>
          </a:prstGeom>
        </p:spPr>
      </p:pic>
    </p:spTree>
    <p:extLst>
      <p:ext uri="{BB962C8B-B14F-4D97-AF65-F5344CB8AC3E}">
        <p14:creationId xmlns:p14="http://schemas.microsoft.com/office/powerpoint/2010/main" val="1494918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8175" y="322263"/>
            <a:ext cx="23622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1625" y="388407"/>
            <a:ext cx="8916117" cy="830997"/>
          </a:xfrm>
          <a:prstGeom prst="rect">
            <a:avLst/>
          </a:prstGeom>
          <a:solidFill>
            <a:schemeClr val="bg2">
              <a:lumMod val="25000"/>
            </a:schemeClr>
          </a:solidFill>
        </p:spPr>
        <p:txBody>
          <a:bodyPr wrap="square">
            <a:spAutoFit/>
          </a:bodyPr>
          <a:lstStyle/>
          <a:p>
            <a:pPr fontAlgn="auto">
              <a:spcBef>
                <a:spcPts val="0"/>
              </a:spcBef>
              <a:spcAft>
                <a:spcPts val="0"/>
              </a:spcAft>
              <a:defRPr/>
            </a:pPr>
            <a:r>
              <a:rPr lang="en-US" sz="4800" spc="600" dirty="0">
                <a:solidFill>
                  <a:schemeClr val="bg1"/>
                </a:solidFill>
                <a:latin typeface="Big Caslon"/>
                <a:ea typeface="+mn-ea"/>
                <a:cs typeface="Big Caslon"/>
              </a:rPr>
              <a:t>The World We Live In</a:t>
            </a:r>
          </a:p>
        </p:txBody>
      </p:sp>
      <p:sp>
        <p:nvSpPr>
          <p:cNvPr id="16388" name="TextBox 7"/>
          <p:cNvSpPr txBox="1">
            <a:spLocks noChangeArrowheads="1"/>
          </p:cNvSpPr>
          <p:nvPr/>
        </p:nvSpPr>
        <p:spPr bwMode="auto">
          <a:xfrm>
            <a:off x="508132" y="1795747"/>
            <a:ext cx="47457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just" eaLnBrk="1" hangingPunct="1"/>
            <a:r>
              <a:rPr lang="en-ZA" sz="1800" dirty="0"/>
              <a:t>“mega trends” of technological breakthroughs</a:t>
            </a:r>
            <a:endParaRPr lang="en-ZA" altLang="en-US" sz="1800" dirty="0">
              <a:latin typeface="Big Caslon"/>
            </a:endParaRPr>
          </a:p>
        </p:txBody>
      </p:sp>
      <p:pic>
        <p:nvPicPr>
          <p:cNvPr id="3" name="Picture 2">
            <a:extLst>
              <a:ext uri="{FF2B5EF4-FFF2-40B4-BE49-F238E27FC236}">
                <a16:creationId xmlns:a16="http://schemas.microsoft.com/office/drawing/2014/main" id="{0CAA5853-84DD-433D-A73D-DA42607135E2}"/>
              </a:ext>
            </a:extLst>
          </p:cNvPr>
          <p:cNvPicPr>
            <a:picLocks noChangeAspect="1"/>
          </p:cNvPicPr>
          <p:nvPr/>
        </p:nvPicPr>
        <p:blipFill>
          <a:blip r:embed="rId4"/>
          <a:stretch>
            <a:fillRect/>
          </a:stretch>
        </p:blipFill>
        <p:spPr>
          <a:xfrm>
            <a:off x="2048686" y="2507182"/>
            <a:ext cx="7169056" cy="3584528"/>
          </a:xfrm>
          <a:prstGeom prst="rect">
            <a:avLst/>
          </a:prstGeom>
        </p:spPr>
      </p:pic>
      <p:sp>
        <p:nvSpPr>
          <p:cNvPr id="4" name="TextBox 3">
            <a:extLst>
              <a:ext uri="{FF2B5EF4-FFF2-40B4-BE49-F238E27FC236}">
                <a16:creationId xmlns:a16="http://schemas.microsoft.com/office/drawing/2014/main" id="{44F03AB2-4F3A-49B1-8FAF-D06C14EAAC12}"/>
              </a:ext>
            </a:extLst>
          </p:cNvPr>
          <p:cNvSpPr txBox="1"/>
          <p:nvPr/>
        </p:nvSpPr>
        <p:spPr>
          <a:xfrm>
            <a:off x="9530653" y="2421156"/>
            <a:ext cx="1898790" cy="369332"/>
          </a:xfrm>
          <a:prstGeom prst="rect">
            <a:avLst/>
          </a:prstGeom>
          <a:noFill/>
        </p:spPr>
        <p:txBody>
          <a:bodyPr wrap="none" rtlCol="0">
            <a:spAutoFit/>
          </a:bodyPr>
          <a:lstStyle/>
          <a:p>
            <a:r>
              <a:rPr lang="en-ZA" dirty="0"/>
              <a:t>rapid urbanization</a:t>
            </a:r>
            <a:endParaRPr lang="en-US" dirty="0"/>
          </a:p>
        </p:txBody>
      </p:sp>
      <p:sp>
        <p:nvSpPr>
          <p:cNvPr id="5" name="TextBox 4">
            <a:extLst>
              <a:ext uri="{FF2B5EF4-FFF2-40B4-BE49-F238E27FC236}">
                <a16:creationId xmlns:a16="http://schemas.microsoft.com/office/drawing/2014/main" id="{819023F7-654D-4FFD-A935-89EAB7923C6A}"/>
              </a:ext>
            </a:extLst>
          </p:cNvPr>
          <p:cNvSpPr txBox="1"/>
          <p:nvPr/>
        </p:nvSpPr>
        <p:spPr>
          <a:xfrm>
            <a:off x="89931" y="4391023"/>
            <a:ext cx="1966372" cy="369332"/>
          </a:xfrm>
          <a:prstGeom prst="rect">
            <a:avLst/>
          </a:prstGeom>
          <a:noFill/>
        </p:spPr>
        <p:txBody>
          <a:bodyPr wrap="none" rtlCol="0">
            <a:spAutoFit/>
          </a:bodyPr>
          <a:lstStyle/>
          <a:p>
            <a:r>
              <a:rPr lang="en-ZA" dirty="0"/>
              <a:t>ageing populations</a:t>
            </a:r>
            <a:endParaRPr lang="en-US" dirty="0"/>
          </a:p>
        </p:txBody>
      </p:sp>
      <p:sp>
        <p:nvSpPr>
          <p:cNvPr id="7" name="TextBox 6">
            <a:extLst>
              <a:ext uri="{FF2B5EF4-FFF2-40B4-BE49-F238E27FC236}">
                <a16:creationId xmlns:a16="http://schemas.microsoft.com/office/drawing/2014/main" id="{C59FA7F7-697C-4563-9C32-D45E28408C8B}"/>
              </a:ext>
            </a:extLst>
          </p:cNvPr>
          <p:cNvSpPr txBox="1"/>
          <p:nvPr/>
        </p:nvSpPr>
        <p:spPr>
          <a:xfrm>
            <a:off x="7113668" y="6179776"/>
            <a:ext cx="3121304" cy="369332"/>
          </a:xfrm>
          <a:prstGeom prst="rect">
            <a:avLst/>
          </a:prstGeom>
          <a:noFill/>
        </p:spPr>
        <p:txBody>
          <a:bodyPr wrap="none" rtlCol="0">
            <a:spAutoFit/>
          </a:bodyPr>
          <a:lstStyle/>
          <a:p>
            <a:r>
              <a:rPr lang="en-ZA" dirty="0"/>
              <a:t>shifting global economic power</a:t>
            </a:r>
            <a:endParaRPr lang="en-US" dirty="0"/>
          </a:p>
        </p:txBody>
      </p:sp>
      <p:sp>
        <p:nvSpPr>
          <p:cNvPr id="8" name="TextBox 7">
            <a:extLst>
              <a:ext uri="{FF2B5EF4-FFF2-40B4-BE49-F238E27FC236}">
                <a16:creationId xmlns:a16="http://schemas.microsoft.com/office/drawing/2014/main" id="{568615F3-DB5C-42C4-97F6-AF9008D53F33}"/>
              </a:ext>
            </a:extLst>
          </p:cNvPr>
          <p:cNvSpPr txBox="1"/>
          <p:nvPr/>
        </p:nvSpPr>
        <p:spPr>
          <a:xfrm>
            <a:off x="9671141" y="4114780"/>
            <a:ext cx="1758302" cy="369332"/>
          </a:xfrm>
          <a:prstGeom prst="rect">
            <a:avLst/>
          </a:prstGeom>
          <a:noFill/>
        </p:spPr>
        <p:txBody>
          <a:bodyPr wrap="none" rtlCol="0">
            <a:spAutoFit/>
          </a:bodyPr>
          <a:lstStyle/>
          <a:p>
            <a:r>
              <a:rPr lang="en-ZA" dirty="0"/>
              <a:t>resource scarcity</a:t>
            </a:r>
            <a:endParaRPr lang="en-US" dirty="0"/>
          </a:p>
        </p:txBody>
      </p:sp>
      <p:sp>
        <p:nvSpPr>
          <p:cNvPr id="9" name="TextBox 8">
            <a:extLst>
              <a:ext uri="{FF2B5EF4-FFF2-40B4-BE49-F238E27FC236}">
                <a16:creationId xmlns:a16="http://schemas.microsoft.com/office/drawing/2014/main" id="{AB73BC83-A15D-4093-B916-6232BE008275}"/>
              </a:ext>
            </a:extLst>
          </p:cNvPr>
          <p:cNvSpPr txBox="1"/>
          <p:nvPr/>
        </p:nvSpPr>
        <p:spPr>
          <a:xfrm>
            <a:off x="6138884" y="1909151"/>
            <a:ext cx="1598386" cy="369332"/>
          </a:xfrm>
          <a:prstGeom prst="rect">
            <a:avLst/>
          </a:prstGeom>
          <a:noFill/>
        </p:spPr>
        <p:txBody>
          <a:bodyPr wrap="none" rtlCol="0">
            <a:spAutoFit/>
          </a:bodyPr>
          <a:lstStyle/>
          <a:p>
            <a:r>
              <a:rPr lang="en-ZA" dirty="0"/>
              <a:t>climate change</a:t>
            </a:r>
            <a:endParaRPr lang="en-US" dirty="0"/>
          </a:p>
        </p:txBody>
      </p:sp>
      <p:sp>
        <p:nvSpPr>
          <p:cNvPr id="10" name="TextBox 9">
            <a:extLst>
              <a:ext uri="{FF2B5EF4-FFF2-40B4-BE49-F238E27FC236}">
                <a16:creationId xmlns:a16="http://schemas.microsoft.com/office/drawing/2014/main" id="{0E0392ED-E321-4601-837B-099C1795CA32}"/>
              </a:ext>
            </a:extLst>
          </p:cNvPr>
          <p:cNvSpPr txBox="1"/>
          <p:nvPr/>
        </p:nvSpPr>
        <p:spPr>
          <a:xfrm>
            <a:off x="1268362" y="6320409"/>
            <a:ext cx="2710870" cy="369332"/>
          </a:xfrm>
          <a:prstGeom prst="rect">
            <a:avLst/>
          </a:prstGeom>
          <a:noFill/>
        </p:spPr>
        <p:txBody>
          <a:bodyPr wrap="none" rtlCol="0">
            <a:spAutoFit/>
          </a:bodyPr>
          <a:lstStyle/>
          <a:p>
            <a:r>
              <a:rPr lang="en-US" dirty="0"/>
              <a:t>rise of artificial intelligence</a:t>
            </a:r>
          </a:p>
        </p:txBody>
      </p:sp>
      <p:sp>
        <p:nvSpPr>
          <p:cNvPr id="13" name="TextBox 12">
            <a:extLst>
              <a:ext uri="{FF2B5EF4-FFF2-40B4-BE49-F238E27FC236}">
                <a16:creationId xmlns:a16="http://schemas.microsoft.com/office/drawing/2014/main" id="{4C0A966E-1A46-4AC3-B20C-0ACAE52F3DA6}"/>
              </a:ext>
            </a:extLst>
          </p:cNvPr>
          <p:cNvSpPr txBox="1"/>
          <p:nvPr/>
        </p:nvSpPr>
        <p:spPr>
          <a:xfrm>
            <a:off x="82314" y="3014295"/>
            <a:ext cx="2014975" cy="369332"/>
          </a:xfrm>
          <a:prstGeom prst="rect">
            <a:avLst/>
          </a:prstGeom>
          <a:noFill/>
        </p:spPr>
        <p:txBody>
          <a:bodyPr wrap="none" rtlCol="0">
            <a:spAutoFit/>
          </a:bodyPr>
          <a:lstStyle/>
          <a:p>
            <a:r>
              <a:rPr lang="en-ZA" dirty="0"/>
              <a:t>growing population</a:t>
            </a:r>
            <a:endParaRPr lang="en-US" dirty="0"/>
          </a:p>
        </p:txBody>
      </p:sp>
      <p:sp>
        <p:nvSpPr>
          <p:cNvPr id="14" name="TextBox 13">
            <a:extLst>
              <a:ext uri="{FF2B5EF4-FFF2-40B4-BE49-F238E27FC236}">
                <a16:creationId xmlns:a16="http://schemas.microsoft.com/office/drawing/2014/main" id="{5560D66C-A270-4F7E-B817-C19D3C41531A}"/>
              </a:ext>
            </a:extLst>
          </p:cNvPr>
          <p:cNvSpPr txBox="1"/>
          <p:nvPr/>
        </p:nvSpPr>
        <p:spPr>
          <a:xfrm>
            <a:off x="10143314" y="3244334"/>
            <a:ext cx="1381340" cy="369332"/>
          </a:xfrm>
          <a:prstGeom prst="rect">
            <a:avLst/>
          </a:prstGeom>
          <a:noFill/>
        </p:spPr>
        <p:txBody>
          <a:bodyPr wrap="none" rtlCol="0">
            <a:spAutoFit/>
          </a:bodyPr>
          <a:lstStyle/>
          <a:p>
            <a:r>
              <a:rPr lang="en-ZA" dirty="0"/>
              <a:t>digitalization</a:t>
            </a:r>
            <a:endParaRPr lang="en-US" dirty="0"/>
          </a:p>
        </p:txBody>
      </p:sp>
      <p:sp>
        <p:nvSpPr>
          <p:cNvPr id="15" name="TextBox 14">
            <a:extLst>
              <a:ext uri="{FF2B5EF4-FFF2-40B4-BE49-F238E27FC236}">
                <a16:creationId xmlns:a16="http://schemas.microsoft.com/office/drawing/2014/main" id="{FC2D9A05-E38C-441C-8B25-D5E145F60E0E}"/>
              </a:ext>
            </a:extLst>
          </p:cNvPr>
          <p:cNvSpPr txBox="1"/>
          <p:nvPr/>
        </p:nvSpPr>
        <p:spPr>
          <a:xfrm>
            <a:off x="9605044" y="5167254"/>
            <a:ext cx="1879554" cy="369332"/>
          </a:xfrm>
          <a:prstGeom prst="rect">
            <a:avLst/>
          </a:prstGeom>
          <a:noFill/>
        </p:spPr>
        <p:txBody>
          <a:bodyPr wrap="none" rtlCol="0">
            <a:spAutoFit/>
          </a:bodyPr>
          <a:lstStyle/>
          <a:p>
            <a:r>
              <a:rPr lang="en-ZA" dirty="0"/>
              <a:t>smart…..</a:t>
            </a:r>
            <a:r>
              <a:rPr lang="en-ZA" dirty="0" err="1"/>
              <a:t>everyting</a:t>
            </a:r>
            <a:endParaRPr lang="en-US" dirty="0"/>
          </a:p>
        </p:txBody>
      </p:sp>
    </p:spTree>
    <p:extLst>
      <p:ext uri="{BB962C8B-B14F-4D97-AF65-F5344CB8AC3E}">
        <p14:creationId xmlns:p14="http://schemas.microsoft.com/office/powerpoint/2010/main" val="944918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AFDD5F-93C7-4A32-AFDB-8AE996890CCC}"/>
              </a:ext>
            </a:extLst>
          </p:cNvPr>
          <p:cNvPicPr>
            <a:picLocks noChangeAspect="1"/>
          </p:cNvPicPr>
          <p:nvPr/>
        </p:nvPicPr>
        <p:blipFill>
          <a:blip r:embed="rId2"/>
          <a:stretch>
            <a:fillRect/>
          </a:stretch>
        </p:blipFill>
        <p:spPr>
          <a:xfrm>
            <a:off x="9502747" y="187344"/>
            <a:ext cx="2207248" cy="1090640"/>
          </a:xfrm>
          <a:prstGeom prst="rect">
            <a:avLst/>
          </a:prstGeom>
        </p:spPr>
      </p:pic>
      <p:sp>
        <p:nvSpPr>
          <p:cNvPr id="2" name="Title 1">
            <a:extLst>
              <a:ext uri="{FF2B5EF4-FFF2-40B4-BE49-F238E27FC236}">
                <a16:creationId xmlns:a16="http://schemas.microsoft.com/office/drawing/2014/main" id="{012B7782-2ABA-4044-8A94-97F2EE624F9F}"/>
              </a:ext>
            </a:extLst>
          </p:cNvPr>
          <p:cNvSpPr>
            <a:spLocks noGrp="1"/>
          </p:cNvSpPr>
          <p:nvPr>
            <p:ph type="title"/>
          </p:nvPr>
        </p:nvSpPr>
        <p:spPr>
          <a:xfrm>
            <a:off x="201608" y="106020"/>
            <a:ext cx="8873119" cy="1325563"/>
          </a:xfrm>
          <a:solidFill>
            <a:schemeClr val="bg2">
              <a:lumMod val="25000"/>
            </a:schemeClr>
          </a:solidFill>
        </p:spPr>
        <p:txBody>
          <a:bodyPr/>
          <a:lstStyle/>
          <a:p>
            <a:r>
              <a:rPr lang="en-US" dirty="0">
                <a:solidFill>
                  <a:schemeClr val="bg1"/>
                </a:solidFill>
                <a:latin typeface="Big Caslon" panose="02000603090000020003" pitchFamily="2" charset="-79"/>
                <a:cs typeface="Big Caslon" panose="02000603090000020003" pitchFamily="2" charset="-79"/>
              </a:rPr>
              <a:t>Future </a:t>
            </a:r>
            <a:r>
              <a:rPr lang="en-US" dirty="0">
                <a:solidFill>
                  <a:srgbClr val="00B050"/>
                </a:solidFill>
                <a:latin typeface="Big Caslon" panose="02000603090000020003" pitchFamily="2" charset="-79"/>
                <a:cs typeface="Big Caslon" panose="02000603090000020003" pitchFamily="2" charset="-79"/>
              </a:rPr>
              <a:t>Agri</a:t>
            </a:r>
            <a:r>
              <a:rPr lang="en-US" dirty="0">
                <a:solidFill>
                  <a:schemeClr val="bg1"/>
                </a:solidFill>
                <a:latin typeface="Big Caslon" panose="02000603090000020003" pitchFamily="2" charset="-79"/>
                <a:cs typeface="Big Caslon" panose="02000603090000020003" pitchFamily="2" charset="-79"/>
              </a:rPr>
              <a:t> World of Work</a:t>
            </a:r>
          </a:p>
        </p:txBody>
      </p:sp>
      <p:sp>
        <p:nvSpPr>
          <p:cNvPr id="5" name="Content Placeholder 4">
            <a:extLst>
              <a:ext uri="{FF2B5EF4-FFF2-40B4-BE49-F238E27FC236}">
                <a16:creationId xmlns:a16="http://schemas.microsoft.com/office/drawing/2014/main" id="{9203A2E4-8D8D-4224-8CBF-D1629A9252C8}"/>
              </a:ext>
            </a:extLst>
          </p:cNvPr>
          <p:cNvSpPr>
            <a:spLocks noGrp="1"/>
          </p:cNvSpPr>
          <p:nvPr>
            <p:ph idx="1"/>
          </p:nvPr>
        </p:nvSpPr>
        <p:spPr/>
        <p:txBody>
          <a:bodyPr/>
          <a:lstStyle/>
          <a:p>
            <a:pPr algn="just"/>
            <a:r>
              <a:rPr lang="en-ZA" dirty="0">
                <a:latin typeface="Gill Sans MT" panose="020B0502020104020203" pitchFamily="34" charset="0"/>
              </a:rPr>
              <a:t>An estimated 849 000 people are employed in the Agri sector, according to data released by Statistics South Africa in 2017. This accounts for about 6% of South Africa’s total employment figures.</a:t>
            </a:r>
          </a:p>
          <a:p>
            <a:pPr algn="just"/>
            <a:r>
              <a:rPr lang="en-ZA" dirty="0">
                <a:latin typeface="Gill Sans MT" panose="020B0502020104020203" pitchFamily="34" charset="0"/>
              </a:rPr>
              <a:t>The National Development Plan (NDP) reports that “agriculture has the potential to create close to one million new jobs by 2030, a significant contribution to the overall employment target”</a:t>
            </a:r>
          </a:p>
          <a:p>
            <a:pPr algn="just"/>
            <a:r>
              <a:rPr lang="en-ZA" dirty="0">
                <a:latin typeface="Gill Sans MT" panose="020B0502020104020203" pitchFamily="34" charset="0"/>
              </a:rPr>
              <a:t>There was still a growth of 39 000 jobs in this sector in Q4 of 2017</a:t>
            </a:r>
          </a:p>
          <a:p>
            <a:pPr marL="0" indent="0" algn="just">
              <a:buNone/>
            </a:pPr>
            <a:endParaRPr lang="en-ZA" dirty="0">
              <a:latin typeface="Gill Sans MT" panose="020B0502020104020203" pitchFamily="34" charset="0"/>
            </a:endParaRPr>
          </a:p>
          <a:p>
            <a:pPr marL="0" indent="0" algn="just">
              <a:buNone/>
            </a:pPr>
            <a:endParaRPr lang="en-US" dirty="0">
              <a:latin typeface="Gill Sans MT" panose="020B0502020104020203" pitchFamily="34" charset="0"/>
            </a:endParaRPr>
          </a:p>
        </p:txBody>
      </p:sp>
      <p:sp>
        <p:nvSpPr>
          <p:cNvPr id="7" name="TextBox 6">
            <a:extLst>
              <a:ext uri="{FF2B5EF4-FFF2-40B4-BE49-F238E27FC236}">
                <a16:creationId xmlns:a16="http://schemas.microsoft.com/office/drawing/2014/main" id="{61740076-977C-4F08-A14F-9390BE515B7B}"/>
              </a:ext>
            </a:extLst>
          </p:cNvPr>
          <p:cNvSpPr txBox="1"/>
          <p:nvPr/>
        </p:nvSpPr>
        <p:spPr>
          <a:xfrm>
            <a:off x="838200" y="6202510"/>
            <a:ext cx="10515600" cy="369332"/>
          </a:xfrm>
          <a:prstGeom prst="rect">
            <a:avLst/>
          </a:prstGeom>
          <a:solidFill>
            <a:schemeClr val="tx1"/>
          </a:solidFill>
        </p:spPr>
        <p:txBody>
          <a:bodyPr wrap="square" rtlCol="0">
            <a:spAutoFit/>
          </a:bodyPr>
          <a:lstStyle/>
          <a:p>
            <a:r>
              <a:rPr lang="en-ZA" dirty="0">
                <a:solidFill>
                  <a:schemeClr val="bg1"/>
                </a:solidFill>
                <a:latin typeface="Big Caslon" panose="02000603090000020003" pitchFamily="2" charset="-79"/>
                <a:cs typeface="Big Caslon" panose="02000603090000020003" pitchFamily="2" charset="-79"/>
              </a:rPr>
              <a:t>US in 1900, 41% of the US workforce was employed in agriculture but that, by 2016, that had fallen to  &lt; 2%</a:t>
            </a:r>
          </a:p>
        </p:txBody>
      </p:sp>
      <p:sp>
        <p:nvSpPr>
          <p:cNvPr id="6" name="TextBox 5">
            <a:extLst>
              <a:ext uri="{FF2B5EF4-FFF2-40B4-BE49-F238E27FC236}">
                <a16:creationId xmlns:a16="http://schemas.microsoft.com/office/drawing/2014/main" id="{67A2DED7-3004-435D-82CA-3478E187EA75}"/>
              </a:ext>
            </a:extLst>
          </p:cNvPr>
          <p:cNvSpPr txBox="1"/>
          <p:nvPr/>
        </p:nvSpPr>
        <p:spPr>
          <a:xfrm rot="16200000">
            <a:off x="-1931310" y="3728499"/>
            <a:ext cx="5153893" cy="523220"/>
          </a:xfrm>
          <a:prstGeom prst="rect">
            <a:avLst/>
          </a:prstGeom>
          <a:solidFill>
            <a:srgbClr val="339966"/>
          </a:solidFill>
        </p:spPr>
        <p:txBody>
          <a:bodyPr wrap="square" rtlCol="0">
            <a:spAutoFit/>
          </a:bodyPr>
          <a:lstStyle/>
          <a:p>
            <a:pPr algn="ctr"/>
            <a:r>
              <a:rPr lang="en-US" sz="2800" b="1" dirty="0"/>
              <a:t> Align Talent!</a:t>
            </a:r>
          </a:p>
        </p:txBody>
      </p:sp>
    </p:spTree>
    <p:extLst>
      <p:ext uri="{BB962C8B-B14F-4D97-AF65-F5344CB8AC3E}">
        <p14:creationId xmlns:p14="http://schemas.microsoft.com/office/powerpoint/2010/main" val="1430944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69209" y="262587"/>
            <a:ext cx="23622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2704" y="226347"/>
            <a:ext cx="8050752" cy="1323439"/>
          </a:xfrm>
          <a:prstGeom prst="rect">
            <a:avLst/>
          </a:prstGeom>
          <a:solidFill>
            <a:schemeClr val="bg2">
              <a:lumMod val="25000"/>
            </a:schemeClr>
          </a:solidFill>
        </p:spPr>
        <p:txBody>
          <a:bodyPr wrap="square">
            <a:spAutoFit/>
          </a:bodyPr>
          <a:lstStyle/>
          <a:p>
            <a:pPr fontAlgn="auto">
              <a:spcBef>
                <a:spcPts val="0"/>
              </a:spcBef>
              <a:spcAft>
                <a:spcPts val="0"/>
              </a:spcAft>
              <a:defRPr/>
            </a:pPr>
            <a:r>
              <a:rPr lang="en-US" sz="6000" spc="600" dirty="0">
                <a:solidFill>
                  <a:schemeClr val="bg1"/>
                </a:solidFill>
                <a:latin typeface="Big Caslon"/>
                <a:ea typeface="+mn-ea"/>
                <a:cs typeface="Big Caslon"/>
              </a:rPr>
              <a:t>Skills of the Future</a:t>
            </a:r>
          </a:p>
          <a:p>
            <a:pPr algn="just" eaLnBrk="1" hangingPunct="1"/>
            <a:r>
              <a:rPr lang="en-ZA" altLang="en-US" sz="2000" dirty="0">
                <a:solidFill>
                  <a:schemeClr val="bg1"/>
                </a:solidFill>
                <a:latin typeface="Big Caslon"/>
              </a:rPr>
              <a:t>	</a:t>
            </a:r>
          </a:p>
        </p:txBody>
      </p:sp>
      <p:sp>
        <p:nvSpPr>
          <p:cNvPr id="16388" name="TextBox 7"/>
          <p:cNvSpPr txBox="1">
            <a:spLocks noChangeArrowheads="1"/>
          </p:cNvSpPr>
          <p:nvPr/>
        </p:nvSpPr>
        <p:spPr bwMode="auto">
          <a:xfrm>
            <a:off x="3978858" y="2585432"/>
            <a:ext cx="70676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just" eaLnBrk="1" hangingPunct="1"/>
            <a:r>
              <a:rPr lang="en-ZA" altLang="en-US" sz="1600" dirty="0">
                <a:latin typeface="Big Caslon"/>
              </a:rPr>
              <a:t> </a:t>
            </a:r>
          </a:p>
        </p:txBody>
      </p:sp>
      <p:sp>
        <p:nvSpPr>
          <p:cNvPr id="3" name="TextBox 2">
            <a:extLst>
              <a:ext uri="{FF2B5EF4-FFF2-40B4-BE49-F238E27FC236}">
                <a16:creationId xmlns:a16="http://schemas.microsoft.com/office/drawing/2014/main" id="{34178F4D-E529-4AFC-90A8-B1DB49C255C5}"/>
              </a:ext>
            </a:extLst>
          </p:cNvPr>
          <p:cNvSpPr txBox="1"/>
          <p:nvPr/>
        </p:nvSpPr>
        <p:spPr>
          <a:xfrm>
            <a:off x="5719306" y="1637737"/>
            <a:ext cx="6138504" cy="4524315"/>
          </a:xfrm>
          <a:prstGeom prst="rect">
            <a:avLst/>
          </a:prstGeom>
          <a:noFill/>
        </p:spPr>
        <p:txBody>
          <a:bodyPr wrap="square" rtlCol="0">
            <a:spAutoFit/>
          </a:bodyPr>
          <a:lstStyle/>
          <a:p>
            <a:pPr algn="ctr"/>
            <a:r>
              <a:rPr lang="en-ZA" sz="2400" dirty="0">
                <a:latin typeface="Gill Sans MT" panose="020B0502020104020203" pitchFamily="34" charset="0"/>
              </a:rPr>
              <a:t>New skills for New Jobs.</a:t>
            </a:r>
          </a:p>
          <a:p>
            <a:pPr algn="just"/>
            <a:r>
              <a:rPr lang="en-ZA" sz="2400" dirty="0">
                <a:latin typeface="Gill Sans MT" panose="020B0502020104020203" pitchFamily="34" charset="0"/>
              </a:rPr>
              <a:t>These jobs may look distinctly different from those they replace. Just as past mechanisation freed, or forced, workers into jobs requiring more cognitive dexterity, leaps in machine intelligence could create space for people to specialise in more emotive occupations, as yet unsuited to machines: a world of artists and therapists, love counsellors and yoga instructors.</a:t>
            </a:r>
          </a:p>
          <a:p>
            <a:pPr algn="just"/>
            <a:endParaRPr lang="en-ZA" sz="2400" dirty="0">
              <a:latin typeface="Gill Sans MT" panose="020B0502020104020203" pitchFamily="34" charset="0"/>
            </a:endParaRPr>
          </a:p>
          <a:p>
            <a:pPr algn="just"/>
            <a:r>
              <a:rPr lang="en-ZA" sz="2400" dirty="0">
                <a:latin typeface="Gill Sans MT" panose="020B0502020104020203" pitchFamily="34" charset="0"/>
              </a:rPr>
              <a:t> </a:t>
            </a:r>
            <a:endParaRPr lang="en-US" sz="2400" dirty="0">
              <a:latin typeface="Gill Sans MT" panose="020B0502020104020203" pitchFamily="34" charset="0"/>
            </a:endParaRPr>
          </a:p>
        </p:txBody>
      </p:sp>
      <p:sp>
        <p:nvSpPr>
          <p:cNvPr id="5" name="TextBox 4">
            <a:extLst>
              <a:ext uri="{FF2B5EF4-FFF2-40B4-BE49-F238E27FC236}">
                <a16:creationId xmlns:a16="http://schemas.microsoft.com/office/drawing/2014/main" id="{04F46C0E-8ABE-4B8E-807A-A4CA1BC1512B}"/>
              </a:ext>
            </a:extLst>
          </p:cNvPr>
          <p:cNvSpPr txBox="1"/>
          <p:nvPr/>
        </p:nvSpPr>
        <p:spPr>
          <a:xfrm>
            <a:off x="8936373" y="6255692"/>
            <a:ext cx="3227871" cy="369332"/>
          </a:xfrm>
          <a:prstGeom prst="rect">
            <a:avLst/>
          </a:prstGeom>
          <a:noFill/>
        </p:spPr>
        <p:txBody>
          <a:bodyPr wrap="none" rtlCol="0">
            <a:spAutoFit/>
          </a:bodyPr>
          <a:lstStyle/>
          <a:p>
            <a:r>
              <a:rPr lang="en-ZA" dirty="0"/>
              <a:t>Bureau of </a:t>
            </a:r>
            <a:r>
              <a:rPr lang="en-ZA" dirty="0" err="1"/>
              <a:t>Labor</a:t>
            </a:r>
            <a:r>
              <a:rPr lang="en-ZA" dirty="0"/>
              <a:t> Statistics (BLS) </a:t>
            </a:r>
            <a:endParaRPr lang="en-US" dirty="0"/>
          </a:p>
        </p:txBody>
      </p:sp>
      <p:pic>
        <p:nvPicPr>
          <p:cNvPr id="4" name="Picture 3">
            <a:extLst>
              <a:ext uri="{FF2B5EF4-FFF2-40B4-BE49-F238E27FC236}">
                <a16:creationId xmlns:a16="http://schemas.microsoft.com/office/drawing/2014/main" id="{2DC125DC-A90C-4438-8937-CC72F2CC8654}"/>
              </a:ext>
            </a:extLst>
          </p:cNvPr>
          <p:cNvPicPr>
            <a:picLocks noChangeAspect="1"/>
          </p:cNvPicPr>
          <p:nvPr/>
        </p:nvPicPr>
        <p:blipFill>
          <a:blip r:embed="rId3"/>
          <a:stretch>
            <a:fillRect/>
          </a:stretch>
        </p:blipFill>
        <p:spPr>
          <a:xfrm>
            <a:off x="333087" y="1749004"/>
            <a:ext cx="5243014" cy="3566469"/>
          </a:xfrm>
          <a:prstGeom prst="rect">
            <a:avLst/>
          </a:prstGeom>
        </p:spPr>
      </p:pic>
      <p:pic>
        <p:nvPicPr>
          <p:cNvPr id="7" name="Picture 6">
            <a:extLst>
              <a:ext uri="{FF2B5EF4-FFF2-40B4-BE49-F238E27FC236}">
                <a16:creationId xmlns:a16="http://schemas.microsoft.com/office/drawing/2014/main" id="{A35C3600-9039-497B-A77C-B4B9519D6DFA}"/>
              </a:ext>
            </a:extLst>
          </p:cNvPr>
          <p:cNvPicPr>
            <a:picLocks noChangeAspect="1"/>
          </p:cNvPicPr>
          <p:nvPr/>
        </p:nvPicPr>
        <p:blipFill rotWithShape="1">
          <a:blip r:embed="rId4"/>
          <a:srcRect t="36767" b="35175"/>
          <a:stretch/>
        </p:blipFill>
        <p:spPr>
          <a:xfrm>
            <a:off x="334190" y="5401714"/>
            <a:ext cx="8169348" cy="1520677"/>
          </a:xfrm>
          <a:prstGeom prst="rect">
            <a:avLst/>
          </a:prstGeom>
        </p:spPr>
      </p:pic>
    </p:spTree>
    <p:extLst>
      <p:ext uri="{BB962C8B-B14F-4D97-AF65-F5344CB8AC3E}">
        <p14:creationId xmlns:p14="http://schemas.microsoft.com/office/powerpoint/2010/main" val="2750061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E0D60ECE-8986-45DC-B7FE-EC7699B466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96964194-5878-40D2-8EC0-DDC58387F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9129E06-3290-4629-9E53-C1D14E9D98A7}"/>
              </a:ext>
            </a:extLst>
          </p:cNvPr>
          <p:cNvPicPr>
            <a:picLocks noChangeAspect="1"/>
          </p:cNvPicPr>
          <p:nvPr/>
        </p:nvPicPr>
        <p:blipFill>
          <a:blip r:embed="rId2"/>
          <a:stretch>
            <a:fillRect/>
          </a:stretch>
        </p:blipFill>
        <p:spPr>
          <a:xfrm>
            <a:off x="321733" y="1511893"/>
            <a:ext cx="3835488" cy="1897972"/>
          </a:xfrm>
          <a:prstGeom prst="rect">
            <a:avLst/>
          </a:prstGeom>
        </p:spPr>
      </p:pic>
      <p:sp>
        <p:nvSpPr>
          <p:cNvPr id="2" name="Title 1">
            <a:extLst>
              <a:ext uri="{FF2B5EF4-FFF2-40B4-BE49-F238E27FC236}">
                <a16:creationId xmlns:a16="http://schemas.microsoft.com/office/drawing/2014/main" id="{991BAE84-F049-44C5-B7CA-17262F34CD13}"/>
              </a:ext>
            </a:extLst>
          </p:cNvPr>
          <p:cNvSpPr>
            <a:spLocks noGrp="1"/>
          </p:cNvSpPr>
          <p:nvPr>
            <p:ph type="title"/>
          </p:nvPr>
        </p:nvSpPr>
        <p:spPr>
          <a:xfrm>
            <a:off x="5438830" y="540280"/>
            <a:ext cx="6185134" cy="1325563"/>
          </a:xfrm>
        </p:spPr>
        <p:txBody>
          <a:bodyPr>
            <a:normAutofit/>
          </a:bodyPr>
          <a:lstStyle/>
          <a:p>
            <a:r>
              <a:rPr lang="en-US" spc="600" dirty="0">
                <a:latin typeface="Big Caslon"/>
                <a:cs typeface="Big Caslon"/>
              </a:rPr>
              <a:t>Skills of the Future</a:t>
            </a:r>
            <a:br>
              <a:rPr lang="en-US" spc="600" dirty="0">
                <a:latin typeface="Big Caslon"/>
                <a:cs typeface="Big Caslon"/>
              </a:rPr>
            </a:br>
            <a:endParaRPr lang="en-US" dirty="0"/>
          </a:p>
        </p:txBody>
      </p:sp>
      <p:pic>
        <p:nvPicPr>
          <p:cNvPr id="7" name="Content Placeholder 6">
            <a:extLst>
              <a:ext uri="{FF2B5EF4-FFF2-40B4-BE49-F238E27FC236}">
                <a16:creationId xmlns:a16="http://schemas.microsoft.com/office/drawing/2014/main" id="{9BB08BA6-AB7F-4CDC-AD09-11900499D24D}"/>
              </a:ext>
            </a:extLst>
          </p:cNvPr>
          <p:cNvPicPr>
            <a:picLocks noGrp="1" noChangeAspect="1"/>
          </p:cNvPicPr>
          <p:nvPr>
            <p:ph idx="1"/>
          </p:nvPr>
        </p:nvPicPr>
        <p:blipFill>
          <a:blip r:embed="rId3"/>
          <a:stretch>
            <a:fillRect/>
          </a:stretch>
        </p:blipFill>
        <p:spPr>
          <a:xfrm>
            <a:off x="4478953" y="1488940"/>
            <a:ext cx="7519737" cy="4351338"/>
          </a:xfrm>
          <a:prstGeom prst="rect">
            <a:avLst/>
          </a:prstGeom>
        </p:spPr>
      </p:pic>
      <p:pic>
        <p:nvPicPr>
          <p:cNvPr id="8" name="Picture 7">
            <a:extLst>
              <a:ext uri="{FF2B5EF4-FFF2-40B4-BE49-F238E27FC236}">
                <a16:creationId xmlns:a16="http://schemas.microsoft.com/office/drawing/2014/main" id="{3614ACDB-963F-4D3A-93C6-EC086EC48068}"/>
              </a:ext>
            </a:extLst>
          </p:cNvPr>
          <p:cNvPicPr>
            <a:picLocks noChangeAspect="1"/>
          </p:cNvPicPr>
          <p:nvPr/>
        </p:nvPicPr>
        <p:blipFill>
          <a:blip r:embed="rId4"/>
          <a:stretch>
            <a:fillRect/>
          </a:stretch>
        </p:blipFill>
        <p:spPr>
          <a:xfrm>
            <a:off x="256395" y="6036749"/>
            <a:ext cx="4535817" cy="493819"/>
          </a:xfrm>
          <a:prstGeom prst="rect">
            <a:avLst/>
          </a:prstGeom>
          <a:solidFill>
            <a:schemeClr val="tx1"/>
          </a:solidFill>
        </p:spPr>
      </p:pic>
    </p:spTree>
    <p:extLst>
      <p:ext uri="{BB962C8B-B14F-4D97-AF65-F5344CB8AC3E}">
        <p14:creationId xmlns:p14="http://schemas.microsoft.com/office/powerpoint/2010/main" val="1885747575"/>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E0D60ECE-8986-45DC-B7FE-EC7699B466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96964194-5878-40D2-8EC0-DDC58387F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9129E06-3290-4629-9E53-C1D14E9D98A7}"/>
              </a:ext>
            </a:extLst>
          </p:cNvPr>
          <p:cNvPicPr>
            <a:picLocks noChangeAspect="1"/>
          </p:cNvPicPr>
          <p:nvPr/>
        </p:nvPicPr>
        <p:blipFill>
          <a:blip r:embed="rId2"/>
          <a:stretch>
            <a:fillRect/>
          </a:stretch>
        </p:blipFill>
        <p:spPr>
          <a:xfrm>
            <a:off x="321733" y="1511893"/>
            <a:ext cx="3835488" cy="1897972"/>
          </a:xfrm>
          <a:prstGeom prst="rect">
            <a:avLst/>
          </a:prstGeom>
        </p:spPr>
      </p:pic>
      <p:sp>
        <p:nvSpPr>
          <p:cNvPr id="2" name="Title 1">
            <a:extLst>
              <a:ext uri="{FF2B5EF4-FFF2-40B4-BE49-F238E27FC236}">
                <a16:creationId xmlns:a16="http://schemas.microsoft.com/office/drawing/2014/main" id="{991BAE84-F049-44C5-B7CA-17262F34CD13}"/>
              </a:ext>
            </a:extLst>
          </p:cNvPr>
          <p:cNvSpPr>
            <a:spLocks noGrp="1"/>
          </p:cNvSpPr>
          <p:nvPr>
            <p:ph type="title"/>
          </p:nvPr>
        </p:nvSpPr>
        <p:spPr>
          <a:xfrm>
            <a:off x="5237020" y="186330"/>
            <a:ext cx="6185134" cy="1325563"/>
          </a:xfrm>
        </p:spPr>
        <p:txBody>
          <a:bodyPr>
            <a:normAutofit/>
          </a:bodyPr>
          <a:lstStyle/>
          <a:p>
            <a:r>
              <a:rPr lang="en-US" spc="600" dirty="0">
                <a:latin typeface="Big Caslon"/>
                <a:cs typeface="Big Caslon"/>
              </a:rPr>
              <a:t>Skills of the Future</a:t>
            </a:r>
            <a:endParaRPr lang="en-US" dirty="0"/>
          </a:p>
        </p:txBody>
      </p:sp>
      <p:sp>
        <p:nvSpPr>
          <p:cNvPr id="3" name="Content Placeholder 2">
            <a:extLst>
              <a:ext uri="{FF2B5EF4-FFF2-40B4-BE49-F238E27FC236}">
                <a16:creationId xmlns:a16="http://schemas.microsoft.com/office/drawing/2014/main" id="{0DD2CB4E-920A-4E2C-9E9C-60BDB3EBA963}"/>
              </a:ext>
            </a:extLst>
          </p:cNvPr>
          <p:cNvSpPr>
            <a:spLocks noGrp="1"/>
          </p:cNvSpPr>
          <p:nvPr>
            <p:ph idx="1"/>
          </p:nvPr>
        </p:nvSpPr>
        <p:spPr>
          <a:xfrm>
            <a:off x="5590866" y="1232179"/>
            <a:ext cx="5839134" cy="3375920"/>
          </a:xfrm>
        </p:spPr>
        <p:txBody>
          <a:bodyPr anchor="t">
            <a:noAutofit/>
          </a:bodyPr>
          <a:lstStyle/>
          <a:p>
            <a:pPr marL="342900" indent="-342900" algn="just"/>
            <a:r>
              <a:rPr lang="en-ZA" sz="1800" dirty="0">
                <a:solidFill>
                  <a:srgbClr val="00B050"/>
                </a:solidFill>
                <a:latin typeface="Gill Sans MT" panose="020B0502020104020203" pitchFamily="34" charset="0"/>
              </a:rPr>
              <a:t>Computational thinking </a:t>
            </a:r>
            <a:r>
              <a:rPr lang="en-ZA" sz="1800" dirty="0">
                <a:latin typeface="Gill Sans MT" panose="020B0502020104020203" pitchFamily="34" charset="0"/>
              </a:rPr>
              <a:t>– the ability to manage the massive amounts of data we process individually each day, spot patterns, and make sense out of all of it. </a:t>
            </a:r>
          </a:p>
          <a:p>
            <a:pPr marL="342900" indent="-342900" algn="just"/>
            <a:r>
              <a:rPr lang="en-ZA" sz="1800" dirty="0">
                <a:solidFill>
                  <a:srgbClr val="00B050"/>
                </a:solidFill>
                <a:latin typeface="Gill Sans MT" panose="020B0502020104020203" pitchFamily="34" charset="0"/>
              </a:rPr>
              <a:t>Virtual collaboration </a:t>
            </a:r>
            <a:r>
              <a:rPr lang="en-ZA" sz="1800" dirty="0">
                <a:latin typeface="Gill Sans MT" panose="020B0502020104020203" pitchFamily="34" charset="0"/>
              </a:rPr>
              <a:t>– agility in a highly flexible, global environment</a:t>
            </a:r>
          </a:p>
          <a:p>
            <a:pPr marL="342900" indent="-342900" algn="just"/>
            <a:r>
              <a:rPr lang="en-US" sz="1800" dirty="0">
                <a:solidFill>
                  <a:srgbClr val="00B050"/>
                </a:solidFill>
                <a:latin typeface="Gill Sans MT" panose="020B0502020104020203" pitchFamily="34" charset="0"/>
              </a:rPr>
              <a:t>Lifelong fast track development</a:t>
            </a:r>
            <a:r>
              <a:rPr lang="en-US" sz="1800" dirty="0">
                <a:latin typeface="Gill Sans MT" panose="020B0502020104020203" pitchFamily="34" charset="0"/>
              </a:rPr>
              <a:t>- responsive to nugget training</a:t>
            </a:r>
          </a:p>
          <a:p>
            <a:pPr marL="342900" indent="-342900" algn="just"/>
            <a:r>
              <a:rPr lang="en-US" sz="1800" dirty="0">
                <a:solidFill>
                  <a:srgbClr val="00B050"/>
                </a:solidFill>
                <a:latin typeface="Gill Sans MT" panose="020B0502020104020203" pitchFamily="34" charset="0"/>
              </a:rPr>
              <a:t>Understanding how the new generation corporations work</a:t>
            </a:r>
            <a:r>
              <a:rPr lang="en-US" sz="1800" dirty="0">
                <a:latin typeface="Gill Sans MT" panose="020B0502020104020203" pitchFamily="34" charset="0"/>
              </a:rPr>
              <a:t>- e</a:t>
            </a:r>
            <a:r>
              <a:rPr lang="en-ZA" sz="1800" dirty="0">
                <a:latin typeface="Gill Sans MT" panose="020B0502020104020203" pitchFamily="34" charset="0"/>
              </a:rPr>
              <a:t>ven if you’re working for a company, you have to have a better understanding than ever of how the business operates</a:t>
            </a:r>
          </a:p>
          <a:p>
            <a:pPr marL="342900" indent="-342900" algn="just"/>
            <a:r>
              <a:rPr lang="en-ZA" sz="1800" dirty="0">
                <a:solidFill>
                  <a:srgbClr val="00B050"/>
                </a:solidFill>
                <a:latin typeface="Gill Sans MT" panose="020B0502020104020203" pitchFamily="34" charset="0"/>
              </a:rPr>
              <a:t>Collaboration and project based work </a:t>
            </a:r>
            <a:r>
              <a:rPr lang="en-ZA" sz="1800" dirty="0">
                <a:latin typeface="Gill Sans MT" panose="020B0502020104020203" pitchFamily="34" charset="0"/>
              </a:rPr>
              <a:t>- It’s how the millennial generation has been raised. They are more in tune to collaborate</a:t>
            </a:r>
          </a:p>
          <a:p>
            <a:pPr marL="342900" indent="-342900" algn="just"/>
            <a:r>
              <a:rPr lang="en-ZA" sz="1800" dirty="0">
                <a:solidFill>
                  <a:srgbClr val="00B050"/>
                </a:solidFill>
                <a:latin typeface="Gill Sans MT" panose="020B0502020104020203" pitchFamily="34" charset="0"/>
              </a:rPr>
              <a:t>Originality</a:t>
            </a:r>
            <a:r>
              <a:rPr lang="en-ZA" sz="1800" dirty="0">
                <a:latin typeface="Gill Sans MT" panose="020B0502020104020203" pitchFamily="34" charset="0"/>
              </a:rPr>
              <a:t> -The ability to come up with unusual or clever ideas about a given topic or situation, or to develop creative ways to solve a problem.</a:t>
            </a:r>
          </a:p>
          <a:p>
            <a:pPr marL="342900" indent="-342900" algn="just"/>
            <a:r>
              <a:rPr lang="en-ZA" sz="1800" dirty="0">
                <a:solidFill>
                  <a:srgbClr val="339966"/>
                </a:solidFill>
                <a:latin typeface="Gill Sans MT" panose="020B0502020104020203" pitchFamily="34" charset="0"/>
              </a:rPr>
              <a:t>Profound Physical and Mental Strength</a:t>
            </a:r>
          </a:p>
          <a:p>
            <a:pPr marL="0" indent="0">
              <a:buNone/>
            </a:pPr>
            <a:endParaRPr lang="en-ZA" sz="1800" dirty="0">
              <a:latin typeface="Gill Sans MT" panose="020B0502020104020203" pitchFamily="34" charset="0"/>
            </a:endParaRPr>
          </a:p>
        </p:txBody>
      </p:sp>
    </p:spTree>
    <p:extLst>
      <p:ext uri="{BB962C8B-B14F-4D97-AF65-F5344CB8AC3E}">
        <p14:creationId xmlns:p14="http://schemas.microsoft.com/office/powerpoint/2010/main" val="505736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273764" y="1894103"/>
            <a:ext cx="6285144" cy="4598988"/>
            <a:chOff x="735" y="1013"/>
            <a:chExt cx="4168" cy="2897"/>
          </a:xfrm>
        </p:grpSpPr>
        <p:sp>
          <p:nvSpPr>
            <p:cNvPr id="97289" name="Line 9"/>
            <p:cNvSpPr>
              <a:spLocks noChangeShapeType="1"/>
            </p:cNvSpPr>
            <p:nvPr/>
          </p:nvSpPr>
          <p:spPr bwMode="gray">
            <a:xfrm>
              <a:off x="735" y="1187"/>
              <a:ext cx="0" cy="2582"/>
            </a:xfrm>
            <a:prstGeom prst="line">
              <a:avLst/>
            </a:prstGeom>
            <a:noFill/>
            <a:ln w="25400">
              <a:solidFill>
                <a:schemeClr val="tx1"/>
              </a:solidFill>
              <a:round/>
              <a:headEnd type="none" w="sm" len="sm"/>
              <a:tailEnd type="none" w="sm" len="sm"/>
            </a:ln>
            <a:effectLst/>
          </p:spPr>
          <p:txBody>
            <a:bodyPr wrap="none" anchor="ctr"/>
            <a:lstStyle/>
            <a:p>
              <a:endParaRPr lang="en-US"/>
            </a:p>
          </p:txBody>
        </p:sp>
        <p:sp>
          <p:nvSpPr>
            <p:cNvPr id="97290" name="Line 10"/>
            <p:cNvSpPr>
              <a:spLocks noChangeShapeType="1"/>
            </p:cNvSpPr>
            <p:nvPr/>
          </p:nvSpPr>
          <p:spPr bwMode="gray">
            <a:xfrm>
              <a:off x="737" y="3777"/>
              <a:ext cx="3958" cy="0"/>
            </a:xfrm>
            <a:prstGeom prst="line">
              <a:avLst/>
            </a:prstGeom>
            <a:noFill/>
            <a:ln w="25400">
              <a:solidFill>
                <a:schemeClr val="tx1"/>
              </a:solidFill>
              <a:round/>
              <a:headEnd type="none" w="sm" len="sm"/>
              <a:tailEnd type="none" w="sm" len="sm"/>
            </a:ln>
            <a:effectLst/>
          </p:spPr>
          <p:txBody>
            <a:bodyPr wrap="none" anchor="ctr"/>
            <a:lstStyle/>
            <a:p>
              <a:endParaRPr lang="en-US"/>
            </a:p>
          </p:txBody>
        </p:sp>
        <p:sp>
          <p:nvSpPr>
            <p:cNvPr id="97291" name="Arc 11"/>
            <p:cNvSpPr>
              <a:spLocks/>
            </p:cNvSpPr>
            <p:nvPr/>
          </p:nvSpPr>
          <p:spPr bwMode="gray">
            <a:xfrm rot="19140000">
              <a:off x="778" y="2894"/>
              <a:ext cx="936" cy="486"/>
            </a:xfrm>
            <a:custGeom>
              <a:avLst/>
              <a:gdLst>
                <a:gd name="G0" fmla="+- 0 0 0"/>
                <a:gd name="G1" fmla="+- 21600 0 0"/>
                <a:gd name="G2" fmla="+- 21600 0 0"/>
                <a:gd name="T0" fmla="*/ 23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22" y="0"/>
                  </a:moveTo>
                  <a:cubicBezTo>
                    <a:pt x="11943" y="12"/>
                    <a:pt x="21600" y="9679"/>
                    <a:pt x="21600" y="21600"/>
                  </a:cubicBezTo>
                </a:path>
                <a:path w="21600" h="21600" stroke="0" extrusionOk="0">
                  <a:moveTo>
                    <a:pt x="22" y="0"/>
                  </a:moveTo>
                  <a:cubicBezTo>
                    <a:pt x="11943" y="12"/>
                    <a:pt x="21600" y="9679"/>
                    <a:pt x="21600" y="21600"/>
                  </a:cubicBezTo>
                  <a:lnTo>
                    <a:pt x="0" y="21600"/>
                  </a:lnTo>
                  <a:close/>
                </a:path>
              </a:pathLst>
            </a:custGeom>
            <a:noFill/>
            <a:ln w="12700" cap="rnd">
              <a:solidFill>
                <a:srgbClr val="003399"/>
              </a:solidFill>
              <a:round/>
              <a:headEnd type="none" w="sm" len="sm"/>
              <a:tailEnd type="none" w="sm" len="sm"/>
            </a:ln>
            <a:effectLst/>
          </p:spPr>
          <p:txBody>
            <a:bodyPr wrap="none" anchor="ctr"/>
            <a:lstStyle/>
            <a:p>
              <a:endParaRPr lang="en-US"/>
            </a:p>
          </p:txBody>
        </p:sp>
        <p:sp>
          <p:nvSpPr>
            <p:cNvPr id="97292" name="Rectangle 12"/>
            <p:cNvSpPr>
              <a:spLocks noChangeArrowheads="1"/>
            </p:cNvSpPr>
            <p:nvPr/>
          </p:nvSpPr>
          <p:spPr bwMode="gray">
            <a:xfrm>
              <a:off x="783" y="2383"/>
              <a:ext cx="720" cy="447"/>
            </a:xfrm>
            <a:prstGeom prst="rect">
              <a:avLst/>
            </a:prstGeom>
            <a:solidFill>
              <a:srgbClr val="800000"/>
            </a:solidFill>
            <a:ln w="12700">
              <a:solidFill>
                <a:srgbClr val="003399"/>
              </a:solidFill>
              <a:miter lim="800000"/>
              <a:headEnd/>
              <a:tailEnd/>
            </a:ln>
            <a:effectLst>
              <a:outerShdw dist="53882" dir="2700000" algn="ctr" rotWithShape="0">
                <a:schemeClr val="folHlink"/>
              </a:outerShdw>
            </a:effectLst>
          </p:spPr>
          <p:txBody>
            <a:bodyPr lIns="92075" tIns="46038" rIns="92075" bIns="46038" anchor="ctr"/>
            <a:lstStyle/>
            <a:p>
              <a:pPr algn="ctr" eaLnBrk="0" hangingPunct="0"/>
              <a:r>
                <a:rPr lang="en-US" sz="1200" b="1" dirty="0">
                  <a:solidFill>
                    <a:schemeClr val="bg1"/>
                  </a:solidFill>
                  <a:latin typeface="Arial Narrow" pitchFamily="34" charset="0"/>
                </a:rPr>
                <a:t>Basic Personnel Services</a:t>
              </a:r>
            </a:p>
          </p:txBody>
        </p:sp>
        <p:sp>
          <p:nvSpPr>
            <p:cNvPr id="97293" name="Rectangle 13"/>
            <p:cNvSpPr>
              <a:spLocks noChangeArrowheads="1"/>
            </p:cNvSpPr>
            <p:nvPr/>
          </p:nvSpPr>
          <p:spPr bwMode="gray">
            <a:xfrm>
              <a:off x="1802" y="1965"/>
              <a:ext cx="738" cy="447"/>
            </a:xfrm>
            <a:prstGeom prst="rect">
              <a:avLst/>
            </a:prstGeom>
            <a:solidFill>
              <a:srgbClr val="800000"/>
            </a:solidFill>
            <a:ln w="12700">
              <a:solidFill>
                <a:srgbClr val="003399"/>
              </a:solidFill>
              <a:miter lim="800000"/>
              <a:headEnd/>
              <a:tailEnd/>
            </a:ln>
            <a:effectLst>
              <a:outerShdw dist="53882" dir="2700000" algn="ctr" rotWithShape="0">
                <a:schemeClr val="folHlink"/>
              </a:outerShdw>
            </a:effectLst>
          </p:spPr>
          <p:txBody>
            <a:bodyPr lIns="92075" tIns="46038" rIns="92075" bIns="46038" anchor="ctr"/>
            <a:lstStyle/>
            <a:p>
              <a:pPr algn="ctr" eaLnBrk="0" hangingPunct="0"/>
              <a:r>
                <a:rPr lang="en-US" sz="1200" b="1" dirty="0">
                  <a:solidFill>
                    <a:schemeClr val="bg1"/>
                  </a:solidFill>
                  <a:latin typeface="Arial Narrow" pitchFamily="34" charset="0"/>
                </a:rPr>
                <a:t>Control and Compliance</a:t>
              </a:r>
            </a:p>
          </p:txBody>
        </p:sp>
        <p:sp>
          <p:nvSpPr>
            <p:cNvPr id="97294" name="Rectangle 14"/>
            <p:cNvSpPr>
              <a:spLocks noChangeArrowheads="1"/>
            </p:cNvSpPr>
            <p:nvPr/>
          </p:nvSpPr>
          <p:spPr bwMode="gray">
            <a:xfrm>
              <a:off x="2930" y="1511"/>
              <a:ext cx="737" cy="428"/>
            </a:xfrm>
            <a:prstGeom prst="rect">
              <a:avLst/>
            </a:prstGeom>
            <a:solidFill>
              <a:srgbClr val="800000"/>
            </a:solidFill>
            <a:ln w="12700">
              <a:solidFill>
                <a:srgbClr val="003399"/>
              </a:solidFill>
              <a:miter lim="800000"/>
              <a:headEnd/>
              <a:tailEnd/>
            </a:ln>
            <a:effectLst>
              <a:outerShdw dist="53882" dir="2700000" algn="ctr" rotWithShape="0">
                <a:schemeClr val="folHlink"/>
              </a:outerShdw>
            </a:effectLst>
          </p:spPr>
          <p:txBody>
            <a:bodyPr lIns="92075" tIns="46038" rIns="92075" bIns="46038" anchor="ctr"/>
            <a:lstStyle/>
            <a:p>
              <a:pPr algn="ctr" eaLnBrk="0" hangingPunct="0"/>
              <a:r>
                <a:rPr lang="en-US" sz="1200" b="1" dirty="0">
                  <a:solidFill>
                    <a:schemeClr val="bg1"/>
                  </a:solidFill>
                  <a:latin typeface="Arial Narrow" pitchFamily="34" charset="0"/>
                </a:rPr>
                <a:t> Specialized Expertise</a:t>
              </a:r>
            </a:p>
          </p:txBody>
        </p:sp>
        <p:sp>
          <p:nvSpPr>
            <p:cNvPr id="97295" name="Rectangle 15"/>
            <p:cNvSpPr>
              <a:spLocks noChangeArrowheads="1"/>
            </p:cNvSpPr>
            <p:nvPr/>
          </p:nvSpPr>
          <p:spPr bwMode="gray">
            <a:xfrm>
              <a:off x="3948" y="1165"/>
              <a:ext cx="702" cy="446"/>
            </a:xfrm>
            <a:prstGeom prst="rect">
              <a:avLst/>
            </a:prstGeom>
            <a:solidFill>
              <a:srgbClr val="800000"/>
            </a:solidFill>
            <a:ln w="12700">
              <a:solidFill>
                <a:srgbClr val="003399"/>
              </a:solidFill>
              <a:miter lim="800000"/>
              <a:headEnd/>
              <a:tailEnd/>
            </a:ln>
            <a:effectLst>
              <a:outerShdw dist="53882" dir="2700000" algn="ctr" rotWithShape="0">
                <a:schemeClr val="folHlink"/>
              </a:outerShdw>
            </a:effectLst>
          </p:spPr>
          <p:txBody>
            <a:bodyPr lIns="92075" tIns="46038" rIns="92075" bIns="46038" anchor="ctr"/>
            <a:lstStyle/>
            <a:p>
              <a:pPr algn="ctr" eaLnBrk="0" hangingPunct="0"/>
              <a:r>
                <a:rPr lang="en-US" sz="1200" b="1" dirty="0">
                  <a:solidFill>
                    <a:schemeClr val="bg1"/>
                  </a:solidFill>
                  <a:latin typeface="Arial Narrow" pitchFamily="34" charset="0"/>
                </a:rPr>
                <a:t>Strategic Business Partner</a:t>
              </a:r>
            </a:p>
          </p:txBody>
        </p:sp>
        <p:sp>
          <p:nvSpPr>
            <p:cNvPr id="97296" name="Rectangle 16"/>
            <p:cNvSpPr>
              <a:spLocks noChangeArrowheads="1"/>
            </p:cNvSpPr>
            <p:nvPr/>
          </p:nvSpPr>
          <p:spPr bwMode="gray">
            <a:xfrm>
              <a:off x="751" y="3754"/>
              <a:ext cx="767" cy="156"/>
            </a:xfrm>
            <a:prstGeom prst="rect">
              <a:avLst/>
            </a:prstGeom>
            <a:noFill/>
            <a:ln w="9525">
              <a:noFill/>
              <a:miter lim="800000"/>
              <a:headEnd/>
              <a:tailEnd/>
            </a:ln>
            <a:effectLst/>
          </p:spPr>
          <p:txBody>
            <a:bodyPr lIns="92075" tIns="46038" rIns="92075" bIns="46038">
              <a:spAutoFit/>
            </a:bodyPr>
            <a:lstStyle/>
            <a:p>
              <a:pPr algn="ctr" eaLnBrk="0" hangingPunct="0"/>
              <a:endParaRPr lang="en-ZA" sz="1000" b="1">
                <a:latin typeface="Arial Narrow" pitchFamily="34" charset="0"/>
              </a:endParaRPr>
            </a:p>
          </p:txBody>
        </p:sp>
        <p:sp>
          <p:nvSpPr>
            <p:cNvPr id="97297" name="Rectangle 17"/>
            <p:cNvSpPr>
              <a:spLocks noChangeArrowheads="1"/>
            </p:cNvSpPr>
            <p:nvPr/>
          </p:nvSpPr>
          <p:spPr bwMode="gray">
            <a:xfrm>
              <a:off x="1863" y="3754"/>
              <a:ext cx="663" cy="156"/>
            </a:xfrm>
            <a:prstGeom prst="rect">
              <a:avLst/>
            </a:prstGeom>
            <a:noFill/>
            <a:ln w="9525">
              <a:noFill/>
              <a:miter lim="800000"/>
              <a:headEnd/>
              <a:tailEnd/>
            </a:ln>
            <a:effectLst/>
          </p:spPr>
          <p:txBody>
            <a:bodyPr lIns="92075" tIns="46038" rIns="92075" bIns="46038">
              <a:spAutoFit/>
            </a:bodyPr>
            <a:lstStyle/>
            <a:p>
              <a:pPr algn="ctr" eaLnBrk="0" hangingPunct="0"/>
              <a:endParaRPr lang="en-ZA" sz="1000" b="1">
                <a:latin typeface="Arial Narrow" pitchFamily="34" charset="0"/>
              </a:endParaRPr>
            </a:p>
          </p:txBody>
        </p:sp>
        <p:sp>
          <p:nvSpPr>
            <p:cNvPr id="97298" name="Rectangle 18"/>
            <p:cNvSpPr>
              <a:spLocks noChangeArrowheads="1"/>
            </p:cNvSpPr>
            <p:nvPr/>
          </p:nvSpPr>
          <p:spPr bwMode="gray">
            <a:xfrm>
              <a:off x="3015" y="3754"/>
              <a:ext cx="448" cy="156"/>
            </a:xfrm>
            <a:prstGeom prst="rect">
              <a:avLst/>
            </a:prstGeom>
            <a:noFill/>
            <a:ln w="9525">
              <a:noFill/>
              <a:miter lim="800000"/>
              <a:headEnd/>
              <a:tailEnd/>
            </a:ln>
            <a:effectLst/>
          </p:spPr>
          <p:txBody>
            <a:bodyPr lIns="92075" tIns="46038" rIns="92075" bIns="46038">
              <a:spAutoFit/>
            </a:bodyPr>
            <a:lstStyle/>
            <a:p>
              <a:pPr algn="ctr" eaLnBrk="0" hangingPunct="0"/>
              <a:endParaRPr lang="en-ZA" sz="1000" b="1">
                <a:latin typeface="Arial Narrow" pitchFamily="34" charset="0"/>
              </a:endParaRPr>
            </a:p>
          </p:txBody>
        </p:sp>
        <p:sp>
          <p:nvSpPr>
            <p:cNvPr id="97299" name="Rectangle 19"/>
            <p:cNvSpPr>
              <a:spLocks noChangeArrowheads="1"/>
            </p:cNvSpPr>
            <p:nvPr/>
          </p:nvSpPr>
          <p:spPr bwMode="gray">
            <a:xfrm>
              <a:off x="4079" y="3754"/>
              <a:ext cx="560" cy="156"/>
            </a:xfrm>
            <a:prstGeom prst="rect">
              <a:avLst/>
            </a:prstGeom>
            <a:noFill/>
            <a:ln w="9525">
              <a:noFill/>
              <a:miter lim="800000"/>
              <a:headEnd/>
              <a:tailEnd/>
            </a:ln>
            <a:effectLst/>
          </p:spPr>
          <p:txBody>
            <a:bodyPr lIns="92075" tIns="46038" rIns="92075" bIns="46038">
              <a:spAutoFit/>
            </a:bodyPr>
            <a:lstStyle/>
            <a:p>
              <a:pPr algn="ctr" eaLnBrk="0" hangingPunct="0"/>
              <a:endParaRPr lang="en-ZA" sz="1000" b="1">
                <a:latin typeface="Arial Narrow" pitchFamily="34" charset="0"/>
              </a:endParaRPr>
            </a:p>
          </p:txBody>
        </p:sp>
        <p:sp>
          <p:nvSpPr>
            <p:cNvPr id="97300" name="Arc 20"/>
            <p:cNvSpPr>
              <a:spLocks/>
            </p:cNvSpPr>
            <p:nvPr/>
          </p:nvSpPr>
          <p:spPr bwMode="gray">
            <a:xfrm rot="19140000">
              <a:off x="1606" y="2545"/>
              <a:ext cx="1044" cy="486"/>
            </a:xfrm>
            <a:custGeom>
              <a:avLst/>
              <a:gdLst>
                <a:gd name="G0" fmla="+- 0 0 0"/>
                <a:gd name="G1" fmla="+- 21600 0 0"/>
                <a:gd name="G2" fmla="+- 21600 0 0"/>
                <a:gd name="T0" fmla="*/ 21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20" y="0"/>
                  </a:moveTo>
                  <a:cubicBezTo>
                    <a:pt x="11942" y="11"/>
                    <a:pt x="21600" y="9678"/>
                    <a:pt x="21600" y="21600"/>
                  </a:cubicBezTo>
                </a:path>
                <a:path w="21600" h="21600" stroke="0" extrusionOk="0">
                  <a:moveTo>
                    <a:pt x="20" y="0"/>
                  </a:moveTo>
                  <a:cubicBezTo>
                    <a:pt x="11942" y="11"/>
                    <a:pt x="21600" y="9678"/>
                    <a:pt x="21600" y="21600"/>
                  </a:cubicBezTo>
                  <a:lnTo>
                    <a:pt x="0" y="21600"/>
                  </a:lnTo>
                  <a:close/>
                </a:path>
              </a:pathLst>
            </a:custGeom>
            <a:noFill/>
            <a:ln w="12700" cap="rnd">
              <a:solidFill>
                <a:srgbClr val="003399"/>
              </a:solidFill>
              <a:round/>
              <a:headEnd type="none" w="sm" len="sm"/>
              <a:tailEnd type="none" w="sm" len="sm"/>
            </a:ln>
            <a:effectLst/>
          </p:spPr>
          <p:txBody>
            <a:bodyPr wrap="none" anchor="ctr"/>
            <a:lstStyle/>
            <a:p>
              <a:endParaRPr lang="en-US"/>
            </a:p>
          </p:txBody>
        </p:sp>
        <p:sp>
          <p:nvSpPr>
            <p:cNvPr id="97301" name="Arc 21"/>
            <p:cNvSpPr>
              <a:spLocks/>
            </p:cNvSpPr>
            <p:nvPr/>
          </p:nvSpPr>
          <p:spPr bwMode="gray">
            <a:xfrm rot="19140000">
              <a:off x="2602" y="2207"/>
              <a:ext cx="1029" cy="435"/>
            </a:xfrm>
            <a:custGeom>
              <a:avLst/>
              <a:gdLst>
                <a:gd name="G0" fmla="+- 0 0 0"/>
                <a:gd name="G1" fmla="+- 21600 0 0"/>
                <a:gd name="G2" fmla="+- 21600 0 0"/>
                <a:gd name="T0" fmla="*/ 21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20" y="0"/>
                  </a:moveTo>
                  <a:cubicBezTo>
                    <a:pt x="11942" y="11"/>
                    <a:pt x="21600" y="9678"/>
                    <a:pt x="21600" y="21600"/>
                  </a:cubicBezTo>
                </a:path>
                <a:path w="21600" h="21600" stroke="0" extrusionOk="0">
                  <a:moveTo>
                    <a:pt x="20" y="0"/>
                  </a:moveTo>
                  <a:cubicBezTo>
                    <a:pt x="11942" y="11"/>
                    <a:pt x="21600" y="9678"/>
                    <a:pt x="21600" y="21600"/>
                  </a:cubicBezTo>
                  <a:lnTo>
                    <a:pt x="0" y="21600"/>
                  </a:lnTo>
                  <a:close/>
                </a:path>
              </a:pathLst>
            </a:custGeom>
            <a:noFill/>
            <a:ln w="12700" cap="rnd">
              <a:solidFill>
                <a:srgbClr val="003399"/>
              </a:solidFill>
              <a:round/>
              <a:headEnd type="none" w="sm" len="sm"/>
              <a:tailEnd type="none" w="sm" len="sm"/>
            </a:ln>
            <a:effectLst/>
          </p:spPr>
          <p:txBody>
            <a:bodyPr wrap="none" anchor="ctr"/>
            <a:lstStyle/>
            <a:p>
              <a:endParaRPr lang="en-US"/>
            </a:p>
          </p:txBody>
        </p:sp>
        <p:sp>
          <p:nvSpPr>
            <p:cNvPr id="97302" name="Arc 22"/>
            <p:cNvSpPr>
              <a:spLocks/>
            </p:cNvSpPr>
            <p:nvPr/>
          </p:nvSpPr>
          <p:spPr bwMode="gray">
            <a:xfrm rot="19140000">
              <a:off x="3570" y="1815"/>
              <a:ext cx="1029" cy="435"/>
            </a:xfrm>
            <a:custGeom>
              <a:avLst/>
              <a:gdLst>
                <a:gd name="G0" fmla="+- 0 0 0"/>
                <a:gd name="G1" fmla="+- 21600 0 0"/>
                <a:gd name="G2" fmla="+- 21600 0 0"/>
                <a:gd name="T0" fmla="*/ 21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20" y="0"/>
                  </a:moveTo>
                  <a:cubicBezTo>
                    <a:pt x="11942" y="11"/>
                    <a:pt x="21600" y="9678"/>
                    <a:pt x="21600" y="21600"/>
                  </a:cubicBezTo>
                </a:path>
                <a:path w="21600" h="21600" stroke="0" extrusionOk="0">
                  <a:moveTo>
                    <a:pt x="20" y="0"/>
                  </a:moveTo>
                  <a:cubicBezTo>
                    <a:pt x="11942" y="11"/>
                    <a:pt x="21600" y="9678"/>
                    <a:pt x="21600" y="21600"/>
                  </a:cubicBezTo>
                  <a:lnTo>
                    <a:pt x="0" y="21600"/>
                  </a:lnTo>
                  <a:close/>
                </a:path>
              </a:pathLst>
            </a:custGeom>
            <a:noFill/>
            <a:ln w="12700" cap="rnd">
              <a:solidFill>
                <a:srgbClr val="003399"/>
              </a:solidFill>
              <a:round/>
              <a:headEnd type="none" w="sm" len="sm"/>
              <a:tailEnd type="none" w="sm" len="sm"/>
            </a:ln>
            <a:effectLst/>
          </p:spPr>
          <p:txBody>
            <a:bodyPr wrap="none" anchor="ctr"/>
            <a:lstStyle/>
            <a:p>
              <a:endParaRPr lang="en-US"/>
            </a:p>
          </p:txBody>
        </p:sp>
        <p:sp>
          <p:nvSpPr>
            <p:cNvPr id="97305" name="Rectangle 25"/>
            <p:cNvSpPr>
              <a:spLocks noChangeArrowheads="1"/>
            </p:cNvSpPr>
            <p:nvPr/>
          </p:nvSpPr>
          <p:spPr bwMode="gray">
            <a:xfrm>
              <a:off x="812" y="3179"/>
              <a:ext cx="839" cy="156"/>
            </a:xfrm>
            <a:prstGeom prst="rect">
              <a:avLst/>
            </a:prstGeom>
            <a:noFill/>
            <a:ln w="9525">
              <a:noFill/>
              <a:miter lim="800000"/>
              <a:headEnd/>
              <a:tailEnd/>
            </a:ln>
            <a:effectLst/>
          </p:spPr>
          <p:txBody>
            <a:bodyPr lIns="92075" tIns="46038" rIns="92075" bIns="46038">
              <a:spAutoFit/>
            </a:bodyPr>
            <a:lstStyle/>
            <a:p>
              <a:pPr eaLnBrk="0" hangingPunct="0"/>
              <a:endParaRPr lang="en-ZA" sz="1000" b="1">
                <a:latin typeface="Arial Narrow" pitchFamily="34" charset="0"/>
              </a:endParaRPr>
            </a:p>
          </p:txBody>
        </p:sp>
        <p:sp>
          <p:nvSpPr>
            <p:cNvPr id="97306" name="Rectangle 26"/>
            <p:cNvSpPr>
              <a:spLocks noChangeArrowheads="1"/>
            </p:cNvSpPr>
            <p:nvPr/>
          </p:nvSpPr>
          <p:spPr bwMode="gray">
            <a:xfrm>
              <a:off x="1854" y="2902"/>
              <a:ext cx="1039" cy="156"/>
            </a:xfrm>
            <a:prstGeom prst="rect">
              <a:avLst/>
            </a:prstGeom>
            <a:noFill/>
            <a:ln w="9525">
              <a:noFill/>
              <a:miter lim="800000"/>
              <a:headEnd/>
              <a:tailEnd/>
            </a:ln>
            <a:effectLst/>
          </p:spPr>
          <p:txBody>
            <a:bodyPr lIns="92075" tIns="46038" rIns="92075" bIns="46038">
              <a:spAutoFit/>
            </a:bodyPr>
            <a:lstStyle/>
            <a:p>
              <a:pPr eaLnBrk="0" hangingPunct="0"/>
              <a:endParaRPr lang="en-ZA" sz="1000" b="1">
                <a:latin typeface="Arial Narrow" pitchFamily="34" charset="0"/>
              </a:endParaRPr>
            </a:p>
          </p:txBody>
        </p:sp>
        <p:sp>
          <p:nvSpPr>
            <p:cNvPr id="97307" name="Rectangle 27"/>
            <p:cNvSpPr>
              <a:spLocks noChangeArrowheads="1"/>
            </p:cNvSpPr>
            <p:nvPr/>
          </p:nvSpPr>
          <p:spPr bwMode="gray">
            <a:xfrm>
              <a:off x="1854" y="3310"/>
              <a:ext cx="1093" cy="156"/>
            </a:xfrm>
            <a:prstGeom prst="rect">
              <a:avLst/>
            </a:prstGeom>
            <a:noFill/>
            <a:ln w="9525">
              <a:noFill/>
              <a:miter lim="800000"/>
              <a:headEnd/>
              <a:tailEnd/>
            </a:ln>
            <a:effectLst/>
          </p:spPr>
          <p:txBody>
            <a:bodyPr lIns="92075" tIns="46038" rIns="92075" bIns="46038">
              <a:spAutoFit/>
            </a:bodyPr>
            <a:lstStyle/>
            <a:p>
              <a:pPr eaLnBrk="0" hangingPunct="0"/>
              <a:endParaRPr lang="en-ZA" sz="1000" b="1">
                <a:latin typeface="Arial Narrow" pitchFamily="34" charset="0"/>
              </a:endParaRPr>
            </a:p>
          </p:txBody>
        </p:sp>
        <p:sp>
          <p:nvSpPr>
            <p:cNvPr id="97308" name="Rectangle 28"/>
            <p:cNvSpPr>
              <a:spLocks noChangeArrowheads="1"/>
            </p:cNvSpPr>
            <p:nvPr/>
          </p:nvSpPr>
          <p:spPr bwMode="gray">
            <a:xfrm>
              <a:off x="2941" y="2890"/>
              <a:ext cx="1050" cy="156"/>
            </a:xfrm>
            <a:prstGeom prst="rect">
              <a:avLst/>
            </a:prstGeom>
            <a:noFill/>
            <a:ln w="9525">
              <a:noFill/>
              <a:miter lim="800000"/>
              <a:headEnd/>
              <a:tailEnd/>
            </a:ln>
            <a:effectLst/>
          </p:spPr>
          <p:txBody>
            <a:bodyPr lIns="92075" tIns="46038" rIns="92075" bIns="46038">
              <a:spAutoFit/>
            </a:bodyPr>
            <a:lstStyle/>
            <a:p>
              <a:pPr eaLnBrk="0" hangingPunct="0"/>
              <a:endParaRPr lang="en-ZA" sz="1000" b="1">
                <a:latin typeface="Arial Narrow" pitchFamily="34" charset="0"/>
              </a:endParaRPr>
            </a:p>
          </p:txBody>
        </p:sp>
        <p:sp>
          <p:nvSpPr>
            <p:cNvPr id="97309" name="Rectangle 29"/>
            <p:cNvSpPr>
              <a:spLocks noChangeArrowheads="1"/>
            </p:cNvSpPr>
            <p:nvPr/>
          </p:nvSpPr>
          <p:spPr bwMode="gray">
            <a:xfrm>
              <a:off x="2941" y="3435"/>
              <a:ext cx="1050" cy="156"/>
            </a:xfrm>
            <a:prstGeom prst="rect">
              <a:avLst/>
            </a:prstGeom>
            <a:noFill/>
            <a:ln w="9525">
              <a:noFill/>
              <a:miter lim="800000"/>
              <a:headEnd/>
              <a:tailEnd/>
            </a:ln>
            <a:effectLst/>
          </p:spPr>
          <p:txBody>
            <a:bodyPr lIns="92075" tIns="46038" rIns="92075" bIns="46038">
              <a:spAutoFit/>
            </a:bodyPr>
            <a:lstStyle/>
            <a:p>
              <a:pPr eaLnBrk="0" hangingPunct="0"/>
              <a:endParaRPr lang="en-ZA" sz="1000" b="1">
                <a:latin typeface="Arial Narrow" pitchFamily="34" charset="0"/>
              </a:endParaRPr>
            </a:p>
          </p:txBody>
        </p:sp>
        <p:sp>
          <p:nvSpPr>
            <p:cNvPr id="97310" name="Rectangle 30"/>
            <p:cNvSpPr>
              <a:spLocks noChangeArrowheads="1"/>
            </p:cNvSpPr>
            <p:nvPr/>
          </p:nvSpPr>
          <p:spPr bwMode="gray">
            <a:xfrm>
              <a:off x="2941" y="2384"/>
              <a:ext cx="1050" cy="156"/>
            </a:xfrm>
            <a:prstGeom prst="rect">
              <a:avLst/>
            </a:prstGeom>
            <a:noFill/>
            <a:ln w="9525">
              <a:noFill/>
              <a:miter lim="800000"/>
              <a:headEnd/>
              <a:tailEnd/>
            </a:ln>
            <a:effectLst/>
          </p:spPr>
          <p:txBody>
            <a:bodyPr lIns="92075" tIns="46038" rIns="92075" bIns="46038">
              <a:spAutoFit/>
            </a:bodyPr>
            <a:lstStyle/>
            <a:p>
              <a:pPr eaLnBrk="0" hangingPunct="0"/>
              <a:endParaRPr lang="en-ZA" sz="1000" b="1">
                <a:latin typeface="Arial Narrow" pitchFamily="34" charset="0"/>
              </a:endParaRPr>
            </a:p>
          </p:txBody>
        </p:sp>
        <p:sp>
          <p:nvSpPr>
            <p:cNvPr id="97311" name="Rectangle 31"/>
            <p:cNvSpPr>
              <a:spLocks noChangeArrowheads="1"/>
            </p:cNvSpPr>
            <p:nvPr/>
          </p:nvSpPr>
          <p:spPr bwMode="gray">
            <a:xfrm>
              <a:off x="3995" y="1956"/>
              <a:ext cx="896" cy="156"/>
            </a:xfrm>
            <a:prstGeom prst="rect">
              <a:avLst/>
            </a:prstGeom>
            <a:noFill/>
            <a:ln w="9525">
              <a:noFill/>
              <a:miter lim="800000"/>
              <a:headEnd/>
              <a:tailEnd/>
            </a:ln>
            <a:effectLst/>
          </p:spPr>
          <p:txBody>
            <a:bodyPr lIns="92075" tIns="46038" rIns="92075" bIns="46038">
              <a:spAutoFit/>
            </a:bodyPr>
            <a:lstStyle/>
            <a:p>
              <a:pPr eaLnBrk="0" hangingPunct="0"/>
              <a:endParaRPr lang="en-ZA" sz="1000" b="1">
                <a:latin typeface="Arial Narrow" pitchFamily="34" charset="0"/>
              </a:endParaRPr>
            </a:p>
          </p:txBody>
        </p:sp>
        <p:sp>
          <p:nvSpPr>
            <p:cNvPr id="97312" name="Rectangle 32"/>
            <p:cNvSpPr>
              <a:spLocks noChangeArrowheads="1"/>
            </p:cNvSpPr>
            <p:nvPr/>
          </p:nvSpPr>
          <p:spPr bwMode="gray">
            <a:xfrm>
              <a:off x="3995" y="2569"/>
              <a:ext cx="908" cy="156"/>
            </a:xfrm>
            <a:prstGeom prst="rect">
              <a:avLst/>
            </a:prstGeom>
            <a:noFill/>
            <a:ln w="9525">
              <a:noFill/>
              <a:miter lim="800000"/>
              <a:headEnd/>
              <a:tailEnd/>
            </a:ln>
            <a:effectLst/>
          </p:spPr>
          <p:txBody>
            <a:bodyPr lIns="92075" tIns="46038" rIns="92075" bIns="46038">
              <a:spAutoFit/>
            </a:bodyPr>
            <a:lstStyle/>
            <a:p>
              <a:pPr eaLnBrk="0" hangingPunct="0"/>
              <a:endParaRPr lang="en-ZA" sz="1000" b="1">
                <a:latin typeface="Arial Narrow" pitchFamily="34" charset="0"/>
              </a:endParaRPr>
            </a:p>
          </p:txBody>
        </p:sp>
        <p:sp>
          <p:nvSpPr>
            <p:cNvPr id="97313" name="Rectangle 33"/>
            <p:cNvSpPr>
              <a:spLocks noChangeArrowheads="1"/>
            </p:cNvSpPr>
            <p:nvPr/>
          </p:nvSpPr>
          <p:spPr bwMode="gray">
            <a:xfrm>
              <a:off x="3995" y="3032"/>
              <a:ext cx="896" cy="156"/>
            </a:xfrm>
            <a:prstGeom prst="rect">
              <a:avLst/>
            </a:prstGeom>
            <a:noFill/>
            <a:ln w="9525">
              <a:noFill/>
              <a:miter lim="800000"/>
              <a:headEnd/>
              <a:tailEnd/>
            </a:ln>
            <a:effectLst/>
          </p:spPr>
          <p:txBody>
            <a:bodyPr lIns="92075" tIns="46038" rIns="92075" bIns="46038">
              <a:spAutoFit/>
            </a:bodyPr>
            <a:lstStyle/>
            <a:p>
              <a:pPr eaLnBrk="0" hangingPunct="0"/>
              <a:endParaRPr lang="en-ZA" sz="1000" b="1">
                <a:latin typeface="Arial Narrow" pitchFamily="34" charset="0"/>
              </a:endParaRPr>
            </a:p>
          </p:txBody>
        </p:sp>
        <p:sp>
          <p:nvSpPr>
            <p:cNvPr id="97314" name="Rectangle 34"/>
            <p:cNvSpPr>
              <a:spLocks noChangeArrowheads="1"/>
            </p:cNvSpPr>
            <p:nvPr/>
          </p:nvSpPr>
          <p:spPr bwMode="gray">
            <a:xfrm>
              <a:off x="813" y="2189"/>
              <a:ext cx="762" cy="175"/>
            </a:xfrm>
            <a:prstGeom prst="rect">
              <a:avLst/>
            </a:prstGeom>
            <a:noFill/>
            <a:ln w="9525">
              <a:noFill/>
              <a:miter lim="800000"/>
              <a:headEnd/>
              <a:tailEnd/>
            </a:ln>
            <a:effectLst/>
          </p:spPr>
          <p:txBody>
            <a:bodyPr wrap="square" lIns="92075" tIns="46038" rIns="92075" bIns="46038">
              <a:spAutoFit/>
            </a:bodyPr>
            <a:lstStyle/>
            <a:p>
              <a:pPr eaLnBrk="0" hangingPunct="0"/>
              <a:r>
                <a:rPr lang="en-US" sz="1200" b="1" dirty="0">
                  <a:solidFill>
                    <a:srgbClr val="7030A0"/>
                  </a:solidFill>
                  <a:latin typeface="Arial Narrow" pitchFamily="34" charset="0"/>
                </a:rPr>
                <a:t>Administrator</a:t>
              </a:r>
            </a:p>
          </p:txBody>
        </p:sp>
        <p:sp>
          <p:nvSpPr>
            <p:cNvPr id="97315" name="Rectangle 35"/>
            <p:cNvSpPr>
              <a:spLocks noChangeArrowheads="1"/>
            </p:cNvSpPr>
            <p:nvPr/>
          </p:nvSpPr>
          <p:spPr bwMode="gray">
            <a:xfrm>
              <a:off x="1802" y="1812"/>
              <a:ext cx="596" cy="175"/>
            </a:xfrm>
            <a:prstGeom prst="rect">
              <a:avLst/>
            </a:prstGeom>
            <a:noFill/>
            <a:ln w="9525">
              <a:noFill/>
              <a:miter lim="800000"/>
              <a:headEnd/>
              <a:tailEnd/>
            </a:ln>
            <a:effectLst/>
          </p:spPr>
          <p:txBody>
            <a:bodyPr wrap="square" lIns="92075" tIns="46038" rIns="92075" bIns="46038">
              <a:spAutoFit/>
            </a:bodyPr>
            <a:lstStyle/>
            <a:p>
              <a:pPr eaLnBrk="0" hangingPunct="0"/>
              <a:r>
                <a:rPr lang="en-US" sz="1200" b="1" dirty="0">
                  <a:solidFill>
                    <a:srgbClr val="7030A0"/>
                  </a:solidFill>
                  <a:latin typeface="Arial Narrow" pitchFamily="34" charset="0"/>
                </a:rPr>
                <a:t>Enforcer</a:t>
              </a:r>
            </a:p>
          </p:txBody>
        </p:sp>
        <p:sp>
          <p:nvSpPr>
            <p:cNvPr id="97316" name="Rectangle 36"/>
            <p:cNvSpPr>
              <a:spLocks noChangeArrowheads="1"/>
            </p:cNvSpPr>
            <p:nvPr/>
          </p:nvSpPr>
          <p:spPr bwMode="gray">
            <a:xfrm>
              <a:off x="2930" y="1361"/>
              <a:ext cx="567" cy="175"/>
            </a:xfrm>
            <a:prstGeom prst="rect">
              <a:avLst/>
            </a:prstGeom>
            <a:noFill/>
            <a:ln w="9525">
              <a:noFill/>
              <a:miter lim="800000"/>
              <a:headEnd/>
              <a:tailEnd/>
            </a:ln>
            <a:effectLst/>
          </p:spPr>
          <p:txBody>
            <a:bodyPr wrap="square" lIns="92075" tIns="46038" rIns="92075" bIns="46038">
              <a:spAutoFit/>
            </a:bodyPr>
            <a:lstStyle/>
            <a:p>
              <a:pPr eaLnBrk="0" hangingPunct="0"/>
              <a:r>
                <a:rPr lang="en-US" sz="1200" b="1" dirty="0">
                  <a:solidFill>
                    <a:srgbClr val="7030A0"/>
                  </a:solidFill>
                  <a:latin typeface="Arial Narrow" pitchFamily="34" charset="0"/>
                </a:rPr>
                <a:t>Expert</a:t>
              </a:r>
            </a:p>
          </p:txBody>
        </p:sp>
        <p:sp>
          <p:nvSpPr>
            <p:cNvPr id="97317" name="Rectangle 37"/>
            <p:cNvSpPr>
              <a:spLocks noChangeArrowheads="1"/>
            </p:cNvSpPr>
            <p:nvPr/>
          </p:nvSpPr>
          <p:spPr bwMode="gray">
            <a:xfrm>
              <a:off x="3915" y="1013"/>
              <a:ext cx="774" cy="175"/>
            </a:xfrm>
            <a:prstGeom prst="rect">
              <a:avLst/>
            </a:prstGeom>
            <a:noFill/>
            <a:ln w="9525">
              <a:noFill/>
              <a:miter lim="800000"/>
              <a:headEnd/>
              <a:tailEnd/>
            </a:ln>
            <a:effectLst/>
          </p:spPr>
          <p:txBody>
            <a:bodyPr wrap="none" lIns="92075" tIns="46038" rIns="92075" bIns="46038">
              <a:spAutoFit/>
            </a:bodyPr>
            <a:lstStyle/>
            <a:p>
              <a:pPr eaLnBrk="0" hangingPunct="0"/>
              <a:r>
                <a:rPr lang="en-US" sz="1200" b="1" dirty="0">
                  <a:solidFill>
                    <a:srgbClr val="7030A0"/>
                  </a:solidFill>
                  <a:latin typeface="Arial Narrow" pitchFamily="34" charset="0"/>
                </a:rPr>
                <a:t>Business Partner</a:t>
              </a:r>
            </a:p>
          </p:txBody>
        </p:sp>
      </p:grpSp>
      <p:sp>
        <p:nvSpPr>
          <p:cNvPr id="6" name="Slide Number Placeholder 5"/>
          <p:cNvSpPr>
            <a:spLocks noGrp="1"/>
          </p:cNvSpPr>
          <p:nvPr>
            <p:ph type="sldNum" sz="quarter" idx="12"/>
          </p:nvPr>
        </p:nvSpPr>
        <p:spPr/>
        <p:txBody>
          <a:bodyPr/>
          <a:lstStyle/>
          <a:p>
            <a:fld id="{64CF0EE5-4176-49DE-B03D-4B4CA5537EEE}" type="slidenum">
              <a:rPr lang="en-US" smtClean="0"/>
              <a:t>34</a:t>
            </a:fld>
            <a:endParaRPr lang="en-US" dirty="0"/>
          </a:p>
        </p:txBody>
      </p:sp>
      <p:sp>
        <p:nvSpPr>
          <p:cNvPr id="35" name="TextBox 34">
            <a:extLst>
              <a:ext uri="{FF2B5EF4-FFF2-40B4-BE49-F238E27FC236}">
                <a16:creationId xmlns:a16="http://schemas.microsoft.com/office/drawing/2014/main" id="{218D2993-9434-424C-AB50-ECB8552A0CA8}"/>
              </a:ext>
            </a:extLst>
          </p:cNvPr>
          <p:cNvSpPr txBox="1"/>
          <p:nvPr/>
        </p:nvSpPr>
        <p:spPr>
          <a:xfrm>
            <a:off x="192703" y="18529"/>
            <a:ext cx="9186824" cy="1138773"/>
          </a:xfrm>
          <a:prstGeom prst="rect">
            <a:avLst/>
          </a:prstGeom>
          <a:solidFill>
            <a:schemeClr val="bg2">
              <a:lumMod val="25000"/>
            </a:schemeClr>
          </a:solidFill>
        </p:spPr>
        <p:txBody>
          <a:bodyPr wrap="square">
            <a:spAutoFit/>
          </a:bodyPr>
          <a:lstStyle/>
          <a:p>
            <a:pPr fontAlgn="auto">
              <a:spcBef>
                <a:spcPts val="0"/>
              </a:spcBef>
              <a:spcAft>
                <a:spcPts val="0"/>
              </a:spcAft>
              <a:defRPr/>
            </a:pPr>
            <a:r>
              <a:rPr lang="en-US" sz="4800" spc="600" dirty="0">
                <a:solidFill>
                  <a:schemeClr val="bg1"/>
                </a:solidFill>
                <a:latin typeface="Big Caslon"/>
                <a:ea typeface="+mn-ea"/>
                <a:cs typeface="Big Caslon"/>
              </a:rPr>
              <a:t>HCM of the Future</a:t>
            </a:r>
          </a:p>
          <a:p>
            <a:pPr algn="just" eaLnBrk="1" hangingPunct="1"/>
            <a:r>
              <a:rPr lang="en-ZA" altLang="en-US" sz="2000" dirty="0">
                <a:solidFill>
                  <a:schemeClr val="bg1"/>
                </a:solidFill>
                <a:latin typeface="Big Caslon"/>
              </a:rPr>
              <a:t>	</a:t>
            </a:r>
          </a:p>
        </p:txBody>
      </p:sp>
      <p:pic>
        <p:nvPicPr>
          <p:cNvPr id="7" name="Picture 6">
            <a:extLst>
              <a:ext uri="{FF2B5EF4-FFF2-40B4-BE49-F238E27FC236}">
                <a16:creationId xmlns:a16="http://schemas.microsoft.com/office/drawing/2014/main" id="{727537FC-2333-4364-80DC-524B1A2DBBD3}"/>
              </a:ext>
            </a:extLst>
          </p:cNvPr>
          <p:cNvPicPr>
            <a:picLocks noChangeAspect="1"/>
          </p:cNvPicPr>
          <p:nvPr/>
        </p:nvPicPr>
        <p:blipFill>
          <a:blip r:embed="rId3"/>
          <a:stretch>
            <a:fillRect/>
          </a:stretch>
        </p:blipFill>
        <p:spPr>
          <a:xfrm>
            <a:off x="9476509" y="109072"/>
            <a:ext cx="2112838" cy="1048230"/>
          </a:xfrm>
          <a:prstGeom prst="rect">
            <a:avLst/>
          </a:prstGeom>
        </p:spPr>
      </p:pic>
      <p:sp>
        <p:nvSpPr>
          <p:cNvPr id="37" name="Arc 22">
            <a:extLst>
              <a:ext uri="{FF2B5EF4-FFF2-40B4-BE49-F238E27FC236}">
                <a16:creationId xmlns:a16="http://schemas.microsoft.com/office/drawing/2014/main" id="{42263409-C1A9-45E5-BB99-E49578749011}"/>
              </a:ext>
            </a:extLst>
          </p:cNvPr>
          <p:cNvSpPr>
            <a:spLocks/>
          </p:cNvSpPr>
          <p:nvPr/>
        </p:nvSpPr>
        <p:spPr bwMode="gray">
          <a:xfrm rot="19140000">
            <a:off x="5847133" y="2775757"/>
            <a:ext cx="1633185" cy="690563"/>
          </a:xfrm>
          <a:custGeom>
            <a:avLst/>
            <a:gdLst>
              <a:gd name="G0" fmla="+- 0 0 0"/>
              <a:gd name="G1" fmla="+- 21600 0 0"/>
              <a:gd name="G2" fmla="+- 21600 0 0"/>
              <a:gd name="T0" fmla="*/ 21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20" y="0"/>
                </a:moveTo>
                <a:cubicBezTo>
                  <a:pt x="11942" y="11"/>
                  <a:pt x="21600" y="9678"/>
                  <a:pt x="21600" y="21600"/>
                </a:cubicBezTo>
              </a:path>
              <a:path w="21600" h="21600" stroke="0" extrusionOk="0">
                <a:moveTo>
                  <a:pt x="20" y="0"/>
                </a:moveTo>
                <a:cubicBezTo>
                  <a:pt x="11942" y="11"/>
                  <a:pt x="21600" y="9678"/>
                  <a:pt x="21600" y="21600"/>
                </a:cubicBezTo>
                <a:lnTo>
                  <a:pt x="0" y="21600"/>
                </a:lnTo>
                <a:close/>
              </a:path>
            </a:pathLst>
          </a:custGeom>
          <a:noFill/>
          <a:ln w="12700" cap="rnd">
            <a:solidFill>
              <a:srgbClr val="003399"/>
            </a:solidFill>
            <a:round/>
            <a:headEnd type="none" w="sm" len="sm"/>
            <a:tailEnd type="none" w="sm" len="sm"/>
          </a:ln>
          <a:effectLst/>
        </p:spPr>
        <p:txBody>
          <a:bodyPr wrap="none" anchor="ctr"/>
          <a:lstStyle/>
          <a:p>
            <a:endParaRPr lang="en-US"/>
          </a:p>
        </p:txBody>
      </p:sp>
      <p:sp>
        <p:nvSpPr>
          <p:cNvPr id="38" name="Rectangle 15">
            <a:extLst>
              <a:ext uri="{FF2B5EF4-FFF2-40B4-BE49-F238E27FC236}">
                <a16:creationId xmlns:a16="http://schemas.microsoft.com/office/drawing/2014/main" id="{6A1FC944-AA33-4BB5-8560-C455DDCBDD79}"/>
              </a:ext>
            </a:extLst>
          </p:cNvPr>
          <p:cNvSpPr>
            <a:spLocks noChangeArrowheads="1"/>
          </p:cNvSpPr>
          <p:nvPr/>
        </p:nvSpPr>
        <p:spPr bwMode="gray">
          <a:xfrm>
            <a:off x="6987434" y="1772523"/>
            <a:ext cx="1114185" cy="708025"/>
          </a:xfrm>
          <a:prstGeom prst="rect">
            <a:avLst/>
          </a:prstGeom>
          <a:solidFill>
            <a:srgbClr val="800000"/>
          </a:solidFill>
          <a:ln w="12700">
            <a:solidFill>
              <a:srgbClr val="003399"/>
            </a:solidFill>
            <a:miter lim="800000"/>
            <a:headEnd/>
            <a:tailEnd/>
          </a:ln>
          <a:effectLst>
            <a:outerShdw dist="53882" dir="2700000" algn="ctr" rotWithShape="0">
              <a:schemeClr val="folHlink"/>
            </a:outerShdw>
          </a:effectLst>
        </p:spPr>
        <p:txBody>
          <a:bodyPr lIns="92075" tIns="46038" rIns="92075" bIns="46038" anchor="ctr"/>
          <a:lstStyle/>
          <a:p>
            <a:pPr algn="ctr" eaLnBrk="0" hangingPunct="0"/>
            <a:r>
              <a:rPr lang="en-US" sz="1200" b="1" dirty="0" err="1">
                <a:solidFill>
                  <a:schemeClr val="bg1"/>
                </a:solidFill>
                <a:latin typeface="Arial Narrow" pitchFamily="34" charset="0"/>
              </a:rPr>
              <a:t>Transitionist</a:t>
            </a:r>
            <a:endParaRPr lang="en-US" sz="1200" b="1" dirty="0">
              <a:solidFill>
                <a:schemeClr val="bg1"/>
              </a:solidFill>
              <a:latin typeface="Arial Narrow" pitchFamily="34" charset="0"/>
            </a:endParaRPr>
          </a:p>
        </p:txBody>
      </p:sp>
      <p:sp>
        <p:nvSpPr>
          <p:cNvPr id="39" name="Rectangle 37">
            <a:extLst>
              <a:ext uri="{FF2B5EF4-FFF2-40B4-BE49-F238E27FC236}">
                <a16:creationId xmlns:a16="http://schemas.microsoft.com/office/drawing/2014/main" id="{C8D8AB90-11FA-4E9C-9D73-346C4057B1BB}"/>
              </a:ext>
            </a:extLst>
          </p:cNvPr>
          <p:cNvSpPr>
            <a:spLocks noChangeArrowheads="1"/>
          </p:cNvSpPr>
          <p:nvPr/>
        </p:nvSpPr>
        <p:spPr bwMode="gray">
          <a:xfrm>
            <a:off x="7136753" y="1409605"/>
            <a:ext cx="970843" cy="277641"/>
          </a:xfrm>
          <a:prstGeom prst="rect">
            <a:avLst/>
          </a:prstGeom>
          <a:noFill/>
          <a:ln w="9525">
            <a:noFill/>
            <a:miter lim="800000"/>
            <a:headEnd/>
            <a:tailEnd/>
          </a:ln>
          <a:effectLst/>
        </p:spPr>
        <p:txBody>
          <a:bodyPr wrap="none" lIns="92075" tIns="46038" rIns="92075" bIns="46038">
            <a:spAutoFit/>
          </a:bodyPr>
          <a:lstStyle/>
          <a:p>
            <a:pPr eaLnBrk="0" hangingPunct="0"/>
            <a:r>
              <a:rPr lang="en-US" sz="1200" b="1" dirty="0">
                <a:solidFill>
                  <a:srgbClr val="7030A0"/>
                </a:solidFill>
                <a:latin typeface="Arial Narrow" pitchFamily="34" charset="0"/>
              </a:rPr>
              <a:t>Virtual Guide</a:t>
            </a:r>
          </a:p>
        </p:txBody>
      </p:sp>
    </p:spTree>
    <p:extLst>
      <p:ext uri="{BB962C8B-B14F-4D97-AF65-F5344CB8AC3E}">
        <p14:creationId xmlns:p14="http://schemas.microsoft.com/office/powerpoint/2010/main" val="851515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18"/>
          <p:cNvGraphicFramePr>
            <a:graphicFrameLocks noChangeAspect="1"/>
          </p:cNvGraphicFramePr>
          <p:nvPr>
            <p:extLst>
              <p:ext uri="{D42A27DB-BD31-4B8C-83A1-F6EECF244321}">
                <p14:modId xmlns:p14="http://schemas.microsoft.com/office/powerpoint/2010/main" val="1417397433"/>
              </p:ext>
            </p:extLst>
          </p:nvPr>
        </p:nvGraphicFramePr>
        <p:xfrm>
          <a:off x="646051" y="527710"/>
          <a:ext cx="5870699" cy="6200125"/>
        </p:xfrm>
        <a:graphic>
          <a:graphicData uri="http://schemas.openxmlformats.org/presentationml/2006/ole">
            <mc:AlternateContent xmlns:mc="http://schemas.openxmlformats.org/markup-compatibility/2006">
              <mc:Choice xmlns:v="urn:schemas-microsoft-com:vml" Requires="v">
                <p:oleObj spid="_x0000_s2063" name="Document" r:id="rId4" imgW="6045098" imgH="6387570" progId="Word.Document.8">
                  <p:embed/>
                </p:oleObj>
              </mc:Choice>
              <mc:Fallback>
                <p:oleObj name="Document" r:id="rId4" imgW="6045098" imgH="6387570" progId="Word.Document.8">
                  <p:embed/>
                  <p:pic>
                    <p:nvPicPr>
                      <p:cNvPr id="3074"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051" y="527710"/>
                        <a:ext cx="5870699" cy="6200125"/>
                      </a:xfrm>
                      <a:prstGeom prst="rect">
                        <a:avLst/>
                      </a:prstGeom>
                      <a:noFill/>
                    </p:spPr>
                  </p:pic>
                </p:oleObj>
              </mc:Fallback>
            </mc:AlternateContent>
          </a:graphicData>
        </a:graphic>
      </p:graphicFrame>
      <p:sp>
        <p:nvSpPr>
          <p:cNvPr id="3077" name="Text Box 3"/>
          <p:cNvSpPr txBox="1">
            <a:spLocks noChangeArrowheads="1"/>
          </p:cNvSpPr>
          <p:nvPr/>
        </p:nvSpPr>
        <p:spPr bwMode="auto">
          <a:xfrm>
            <a:off x="242598" y="3676263"/>
            <a:ext cx="1071563" cy="304800"/>
          </a:xfrm>
          <a:prstGeom prst="rect">
            <a:avLst/>
          </a:prstGeom>
          <a:noFill/>
          <a:ln w="9525">
            <a:noFill/>
            <a:miter lim="800000"/>
            <a:headEnd/>
            <a:tailEnd/>
          </a:ln>
        </p:spPr>
        <p:txBody>
          <a:bodyPr wrap="none">
            <a:spAutoFit/>
          </a:bodyPr>
          <a:lstStyle/>
          <a:p>
            <a:r>
              <a:rPr lang="en-US" sz="1400" b="1" dirty="0">
                <a:solidFill>
                  <a:srgbClr val="000000"/>
                </a:solidFill>
                <a:latin typeface="Arial" pitchFamily="34" charset="0"/>
              </a:rPr>
              <a:t>Processes</a:t>
            </a:r>
          </a:p>
        </p:txBody>
      </p:sp>
      <p:sp>
        <p:nvSpPr>
          <p:cNvPr id="5" name="Text Box 3"/>
          <p:cNvSpPr txBox="1">
            <a:spLocks noChangeArrowheads="1"/>
          </p:cNvSpPr>
          <p:nvPr/>
        </p:nvSpPr>
        <p:spPr bwMode="auto">
          <a:xfrm>
            <a:off x="6263396" y="3737739"/>
            <a:ext cx="771365" cy="307777"/>
          </a:xfrm>
          <a:prstGeom prst="rect">
            <a:avLst/>
          </a:prstGeom>
          <a:noFill/>
          <a:ln w="9525">
            <a:noFill/>
            <a:miter lim="800000"/>
            <a:headEnd/>
            <a:tailEnd/>
          </a:ln>
        </p:spPr>
        <p:txBody>
          <a:bodyPr wrap="none">
            <a:spAutoFit/>
          </a:bodyPr>
          <a:lstStyle/>
          <a:p>
            <a:r>
              <a:rPr lang="en-US" sz="1400" b="1" dirty="0">
                <a:solidFill>
                  <a:srgbClr val="000000"/>
                </a:solidFill>
                <a:latin typeface="Arial" pitchFamily="34" charset="0"/>
              </a:rPr>
              <a:t>People</a:t>
            </a:r>
          </a:p>
        </p:txBody>
      </p:sp>
      <p:sp>
        <p:nvSpPr>
          <p:cNvPr id="4" name="Slide Number Placeholder 3"/>
          <p:cNvSpPr>
            <a:spLocks noGrp="1"/>
          </p:cNvSpPr>
          <p:nvPr>
            <p:ph type="sldNum" sz="quarter" idx="12"/>
          </p:nvPr>
        </p:nvSpPr>
        <p:spPr/>
        <p:txBody>
          <a:bodyPr/>
          <a:lstStyle/>
          <a:p>
            <a:fld id="{24BC2BE6-D4DC-460D-B796-E4F0339EB6AB}" type="slidenum">
              <a:rPr lang="en-US" smtClean="0"/>
              <a:pPr/>
              <a:t>35</a:t>
            </a:fld>
            <a:endParaRPr lang="en-US"/>
          </a:p>
        </p:txBody>
      </p:sp>
      <p:pic>
        <p:nvPicPr>
          <p:cNvPr id="6" name="Picture 5">
            <a:extLst>
              <a:ext uri="{FF2B5EF4-FFF2-40B4-BE49-F238E27FC236}">
                <a16:creationId xmlns:a16="http://schemas.microsoft.com/office/drawing/2014/main" id="{428DDB99-65F0-4431-82F6-B0124A84FF2E}"/>
              </a:ext>
            </a:extLst>
          </p:cNvPr>
          <p:cNvPicPr>
            <a:picLocks noChangeAspect="1"/>
          </p:cNvPicPr>
          <p:nvPr/>
        </p:nvPicPr>
        <p:blipFill>
          <a:blip r:embed="rId6"/>
          <a:stretch>
            <a:fillRect/>
          </a:stretch>
        </p:blipFill>
        <p:spPr>
          <a:xfrm>
            <a:off x="-124690" y="0"/>
            <a:ext cx="7768099" cy="1055421"/>
          </a:xfrm>
          <a:prstGeom prst="rect">
            <a:avLst/>
          </a:prstGeom>
        </p:spPr>
      </p:pic>
      <p:pic>
        <p:nvPicPr>
          <p:cNvPr id="8" name="Picture 7">
            <a:extLst>
              <a:ext uri="{FF2B5EF4-FFF2-40B4-BE49-F238E27FC236}">
                <a16:creationId xmlns:a16="http://schemas.microsoft.com/office/drawing/2014/main" id="{F48B514F-7336-44E5-8362-5E6D8D166B62}"/>
              </a:ext>
            </a:extLst>
          </p:cNvPr>
          <p:cNvPicPr>
            <a:picLocks noChangeAspect="1"/>
          </p:cNvPicPr>
          <p:nvPr/>
        </p:nvPicPr>
        <p:blipFill>
          <a:blip r:embed="rId7"/>
          <a:stretch>
            <a:fillRect/>
          </a:stretch>
        </p:blipFill>
        <p:spPr>
          <a:xfrm>
            <a:off x="9244401" y="70828"/>
            <a:ext cx="2109399" cy="1048603"/>
          </a:xfrm>
          <a:prstGeom prst="rect">
            <a:avLst/>
          </a:prstGeom>
        </p:spPr>
      </p:pic>
      <p:sp>
        <p:nvSpPr>
          <p:cNvPr id="9" name="Rectangle 8">
            <a:extLst>
              <a:ext uri="{FF2B5EF4-FFF2-40B4-BE49-F238E27FC236}">
                <a16:creationId xmlns:a16="http://schemas.microsoft.com/office/drawing/2014/main" id="{A13F6B72-9F08-421F-BA61-0CE04812132D}"/>
              </a:ext>
            </a:extLst>
          </p:cNvPr>
          <p:cNvSpPr/>
          <p:nvPr/>
        </p:nvSpPr>
        <p:spPr>
          <a:xfrm>
            <a:off x="7342909" y="3066663"/>
            <a:ext cx="4203040"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Big Caslon" panose="02000603090000020003" pitchFamily="2" charset="-79"/>
                <a:cs typeface="Big Caslon" panose="02000603090000020003" pitchFamily="2" charset="-79"/>
              </a:rPr>
              <a:t>What Quadrant are you playing in?</a:t>
            </a:r>
          </a:p>
        </p:txBody>
      </p:sp>
    </p:spTree>
    <p:extLst>
      <p:ext uri="{BB962C8B-B14F-4D97-AF65-F5344CB8AC3E}">
        <p14:creationId xmlns:p14="http://schemas.microsoft.com/office/powerpoint/2010/main" val="448736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26393" y="330088"/>
            <a:ext cx="23622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1626" y="330088"/>
            <a:ext cx="8662266" cy="1077218"/>
          </a:xfrm>
          <a:prstGeom prst="rect">
            <a:avLst/>
          </a:prstGeom>
          <a:solidFill>
            <a:schemeClr val="bg2">
              <a:lumMod val="25000"/>
            </a:schemeClr>
          </a:solidFill>
        </p:spPr>
        <p:txBody>
          <a:bodyPr wrap="square">
            <a:spAutoFit/>
          </a:bodyPr>
          <a:lstStyle/>
          <a:p>
            <a:pPr fontAlgn="auto">
              <a:spcBef>
                <a:spcPts val="0"/>
              </a:spcBef>
              <a:spcAft>
                <a:spcPts val="0"/>
              </a:spcAft>
              <a:defRPr/>
            </a:pPr>
            <a:r>
              <a:rPr lang="en-US" sz="4400" spc="600" dirty="0">
                <a:solidFill>
                  <a:schemeClr val="bg1"/>
                </a:solidFill>
                <a:latin typeface="Big Caslon"/>
                <a:ea typeface="+mn-ea"/>
                <a:cs typeface="Big Caslon"/>
              </a:rPr>
              <a:t>The World of Work in 2030</a:t>
            </a:r>
          </a:p>
          <a:p>
            <a:pPr algn="just" eaLnBrk="1" hangingPunct="1"/>
            <a:r>
              <a:rPr lang="en-ZA" altLang="en-US" sz="2000" dirty="0">
                <a:solidFill>
                  <a:schemeClr val="bg1"/>
                </a:solidFill>
                <a:latin typeface="Big Caslon"/>
              </a:rPr>
              <a:t>	</a:t>
            </a:r>
          </a:p>
        </p:txBody>
      </p:sp>
      <p:pic>
        <p:nvPicPr>
          <p:cNvPr id="3" name="Picture 2">
            <a:extLst>
              <a:ext uri="{FF2B5EF4-FFF2-40B4-BE49-F238E27FC236}">
                <a16:creationId xmlns:a16="http://schemas.microsoft.com/office/drawing/2014/main" id="{995BDCAF-C5DA-4D10-96A8-D0E0EED8F360}"/>
              </a:ext>
            </a:extLst>
          </p:cNvPr>
          <p:cNvPicPr>
            <a:picLocks noChangeAspect="1"/>
          </p:cNvPicPr>
          <p:nvPr/>
        </p:nvPicPr>
        <p:blipFill rotWithShape="1">
          <a:blip r:embed="rId3"/>
          <a:srcRect l="5988" t="1692" r="30425" b="-1692"/>
          <a:stretch/>
        </p:blipFill>
        <p:spPr>
          <a:xfrm>
            <a:off x="491691" y="1962831"/>
            <a:ext cx="6726527" cy="4565081"/>
          </a:xfrm>
          <a:prstGeom prst="rect">
            <a:avLst/>
          </a:prstGeom>
        </p:spPr>
      </p:pic>
      <p:sp>
        <p:nvSpPr>
          <p:cNvPr id="4" name="Rectangle 3">
            <a:extLst>
              <a:ext uri="{FF2B5EF4-FFF2-40B4-BE49-F238E27FC236}">
                <a16:creationId xmlns:a16="http://schemas.microsoft.com/office/drawing/2014/main" id="{7B4A8004-3DAA-481A-931E-6705BD167959}"/>
              </a:ext>
            </a:extLst>
          </p:cNvPr>
          <p:cNvSpPr/>
          <p:nvPr/>
        </p:nvSpPr>
        <p:spPr>
          <a:xfrm>
            <a:off x="7619999" y="1962831"/>
            <a:ext cx="4080309" cy="44518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Big Caslon" panose="02000603090000020003" pitchFamily="2" charset="-79"/>
                <a:cs typeface="Big Caslon" panose="02000603090000020003" pitchFamily="2" charset="-79"/>
              </a:rPr>
              <a:t>Do we think about it?</a:t>
            </a:r>
          </a:p>
          <a:p>
            <a:pPr algn="ctr"/>
            <a:endParaRPr lang="en-US" dirty="0">
              <a:solidFill>
                <a:schemeClr val="bg1"/>
              </a:solidFill>
              <a:latin typeface="Big Caslon" panose="02000603090000020003" pitchFamily="2" charset="-79"/>
              <a:cs typeface="Big Caslon" panose="02000603090000020003" pitchFamily="2" charset="-79"/>
            </a:endParaRPr>
          </a:p>
          <a:p>
            <a:pPr algn="ctr"/>
            <a:r>
              <a:rPr lang="en-US" dirty="0">
                <a:solidFill>
                  <a:schemeClr val="bg1"/>
                </a:solidFill>
                <a:latin typeface="Big Caslon" panose="02000603090000020003" pitchFamily="2" charset="-79"/>
                <a:cs typeface="Big Caslon" panose="02000603090000020003" pitchFamily="2" charset="-79"/>
              </a:rPr>
              <a:t>Do we read about it?</a:t>
            </a:r>
          </a:p>
          <a:p>
            <a:pPr algn="ctr"/>
            <a:endParaRPr lang="en-US" dirty="0">
              <a:solidFill>
                <a:schemeClr val="bg1"/>
              </a:solidFill>
              <a:latin typeface="Big Caslon" panose="02000603090000020003" pitchFamily="2" charset="-79"/>
              <a:cs typeface="Big Caslon" panose="02000603090000020003" pitchFamily="2" charset="-79"/>
            </a:endParaRPr>
          </a:p>
          <a:p>
            <a:pPr algn="ctr"/>
            <a:r>
              <a:rPr lang="en-US" dirty="0">
                <a:solidFill>
                  <a:schemeClr val="bg1"/>
                </a:solidFill>
                <a:latin typeface="Big Caslon" panose="02000603090000020003" pitchFamily="2" charset="-79"/>
                <a:cs typeface="Big Caslon" panose="02000603090000020003" pitchFamily="2" charset="-79"/>
              </a:rPr>
              <a:t>Do we understand it?</a:t>
            </a:r>
          </a:p>
          <a:p>
            <a:pPr algn="ctr"/>
            <a:endParaRPr lang="en-US" dirty="0">
              <a:solidFill>
                <a:schemeClr val="bg1"/>
              </a:solidFill>
              <a:latin typeface="Big Caslon" panose="02000603090000020003" pitchFamily="2" charset="-79"/>
              <a:cs typeface="Big Caslon" panose="02000603090000020003" pitchFamily="2" charset="-79"/>
            </a:endParaRPr>
          </a:p>
          <a:p>
            <a:pPr algn="ctr"/>
            <a:r>
              <a:rPr lang="en-US" dirty="0">
                <a:solidFill>
                  <a:schemeClr val="bg1"/>
                </a:solidFill>
                <a:latin typeface="Big Caslon" panose="02000603090000020003" pitchFamily="2" charset="-79"/>
                <a:cs typeface="Big Caslon" panose="02000603090000020003" pitchFamily="2" charset="-79"/>
              </a:rPr>
              <a:t>Do we belief it?</a:t>
            </a:r>
          </a:p>
          <a:p>
            <a:pPr algn="ctr"/>
            <a:endParaRPr lang="en-US" dirty="0">
              <a:solidFill>
                <a:schemeClr val="bg1"/>
              </a:solidFill>
              <a:latin typeface="Big Caslon" panose="02000603090000020003" pitchFamily="2" charset="-79"/>
              <a:cs typeface="Big Caslon" panose="02000603090000020003" pitchFamily="2" charset="-79"/>
            </a:endParaRPr>
          </a:p>
          <a:p>
            <a:pPr algn="ctr"/>
            <a:r>
              <a:rPr lang="en-US" dirty="0">
                <a:solidFill>
                  <a:schemeClr val="bg1"/>
                </a:solidFill>
                <a:latin typeface="Big Caslon" panose="02000603090000020003" pitchFamily="2" charset="-79"/>
                <a:cs typeface="Big Caslon" panose="02000603090000020003" pitchFamily="2" charset="-79"/>
              </a:rPr>
              <a:t>Do we strategize for it?</a:t>
            </a:r>
          </a:p>
          <a:p>
            <a:pPr algn="ctr"/>
            <a:endParaRPr lang="en-US" dirty="0">
              <a:solidFill>
                <a:schemeClr val="bg1"/>
              </a:solidFill>
              <a:latin typeface="Big Caslon" panose="02000603090000020003" pitchFamily="2" charset="-79"/>
              <a:cs typeface="Big Caslon" panose="02000603090000020003" pitchFamily="2" charset="-79"/>
            </a:endParaRPr>
          </a:p>
          <a:p>
            <a:pPr algn="ctr"/>
            <a:r>
              <a:rPr lang="en-US" dirty="0">
                <a:solidFill>
                  <a:schemeClr val="bg1"/>
                </a:solidFill>
                <a:latin typeface="Big Caslon" panose="02000603090000020003" pitchFamily="2" charset="-79"/>
                <a:cs typeface="Big Caslon" panose="02000603090000020003" pitchFamily="2" charset="-79"/>
              </a:rPr>
              <a:t>Do we align the workforce for it?</a:t>
            </a:r>
          </a:p>
          <a:p>
            <a:pPr algn="ctr"/>
            <a:endParaRPr lang="en-US" dirty="0">
              <a:solidFill>
                <a:schemeClr val="bg1"/>
              </a:solidFill>
              <a:latin typeface="Big Caslon" panose="02000603090000020003" pitchFamily="2" charset="-79"/>
              <a:cs typeface="Big Caslon" panose="02000603090000020003" pitchFamily="2" charset="-79"/>
            </a:endParaRPr>
          </a:p>
          <a:p>
            <a:pPr algn="ctr"/>
            <a:r>
              <a:rPr lang="en-US" dirty="0">
                <a:solidFill>
                  <a:schemeClr val="bg1"/>
                </a:solidFill>
                <a:latin typeface="Big Caslon" panose="02000603090000020003" pitchFamily="2" charset="-79"/>
                <a:cs typeface="Big Caslon" panose="02000603090000020003" pitchFamily="2" charset="-79"/>
              </a:rPr>
              <a:t>Are we ready for it?</a:t>
            </a:r>
          </a:p>
        </p:txBody>
      </p:sp>
    </p:spTree>
    <p:extLst>
      <p:ext uri="{BB962C8B-B14F-4D97-AF65-F5344CB8AC3E}">
        <p14:creationId xmlns:p14="http://schemas.microsoft.com/office/powerpoint/2010/main" val="1161739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5E8CF4A-2BCC-4578-9793-B8082B0DCC26}"/>
              </a:ext>
            </a:extLst>
          </p:cNvPr>
          <p:cNvGraphicFramePr>
            <a:graphicFrameLocks noGrp="1"/>
          </p:cNvGraphicFramePr>
          <p:nvPr>
            <p:ph idx="1"/>
            <p:extLst>
              <p:ext uri="{D42A27DB-BD31-4B8C-83A1-F6EECF244321}">
                <p14:modId xmlns:p14="http://schemas.microsoft.com/office/powerpoint/2010/main" val="1252975613"/>
              </p:ext>
            </p:extLst>
          </p:nvPr>
        </p:nvGraphicFramePr>
        <p:xfrm>
          <a:off x="587478" y="1207113"/>
          <a:ext cx="11299724" cy="5582920"/>
        </p:xfrm>
        <a:graphic>
          <a:graphicData uri="http://schemas.openxmlformats.org/drawingml/2006/table">
            <a:tbl>
              <a:tblPr firstRow="1" bandRow="1">
                <a:tableStyleId>{5C22544A-7EE6-4342-B048-85BDC9FD1C3A}</a:tableStyleId>
              </a:tblPr>
              <a:tblGrid>
                <a:gridCol w="2824931">
                  <a:extLst>
                    <a:ext uri="{9D8B030D-6E8A-4147-A177-3AD203B41FA5}">
                      <a16:colId xmlns:a16="http://schemas.microsoft.com/office/drawing/2014/main" val="2959538189"/>
                    </a:ext>
                  </a:extLst>
                </a:gridCol>
                <a:gridCol w="2824931">
                  <a:extLst>
                    <a:ext uri="{9D8B030D-6E8A-4147-A177-3AD203B41FA5}">
                      <a16:colId xmlns:a16="http://schemas.microsoft.com/office/drawing/2014/main" val="725562309"/>
                    </a:ext>
                  </a:extLst>
                </a:gridCol>
                <a:gridCol w="2824931">
                  <a:extLst>
                    <a:ext uri="{9D8B030D-6E8A-4147-A177-3AD203B41FA5}">
                      <a16:colId xmlns:a16="http://schemas.microsoft.com/office/drawing/2014/main" val="2962569931"/>
                    </a:ext>
                  </a:extLst>
                </a:gridCol>
                <a:gridCol w="2824931">
                  <a:extLst>
                    <a:ext uri="{9D8B030D-6E8A-4147-A177-3AD203B41FA5}">
                      <a16:colId xmlns:a16="http://schemas.microsoft.com/office/drawing/2014/main" val="3085986621"/>
                    </a:ext>
                  </a:extLst>
                </a:gridCol>
              </a:tblGrid>
              <a:tr h="370840">
                <a:tc>
                  <a:txBody>
                    <a:bodyPr/>
                    <a:lstStyle/>
                    <a:p>
                      <a:pPr algn="ctr"/>
                      <a:r>
                        <a:rPr lang="en-ZA" sz="1800" b="1" i="0" kern="1200" dirty="0">
                          <a:solidFill>
                            <a:schemeClr val="lt1"/>
                          </a:solidFill>
                          <a:effectLst/>
                          <a:latin typeface="Gill Sans MT" panose="020B0502020104020203" pitchFamily="34" charset="0"/>
                          <a:ea typeface="+mn-ea"/>
                          <a:cs typeface="+mn-cs"/>
                        </a:rPr>
                        <a:t>The Red World</a:t>
                      </a:r>
                      <a:endParaRPr lang="en-US" dirty="0">
                        <a:latin typeface="Gill Sans MT" panose="020B0502020104020203" pitchFamily="34" charset="0"/>
                      </a:endParaRPr>
                    </a:p>
                  </a:txBody>
                  <a:tcPr>
                    <a:solidFill>
                      <a:srgbClr val="FF0000"/>
                    </a:solidFill>
                  </a:tcPr>
                </a:tc>
                <a:tc>
                  <a:txBody>
                    <a:bodyPr/>
                    <a:lstStyle/>
                    <a:p>
                      <a:pPr algn="ctr"/>
                      <a:r>
                        <a:rPr lang="en-ZA" sz="1800" b="1" i="0" kern="1200" dirty="0">
                          <a:solidFill>
                            <a:schemeClr val="lt1"/>
                          </a:solidFill>
                          <a:effectLst/>
                          <a:latin typeface="Gill Sans MT" panose="020B0502020104020203" pitchFamily="34" charset="0"/>
                          <a:ea typeface="+mn-ea"/>
                          <a:cs typeface="+mn-cs"/>
                        </a:rPr>
                        <a:t>The Blue World</a:t>
                      </a:r>
                      <a:endParaRPr lang="en-US" dirty="0">
                        <a:latin typeface="Gill Sans MT" panose="020B0502020104020203" pitchFamily="34" charset="0"/>
                      </a:endParaRPr>
                    </a:p>
                  </a:txBody>
                  <a:tcPr/>
                </a:tc>
                <a:tc>
                  <a:txBody>
                    <a:bodyPr/>
                    <a:lstStyle/>
                    <a:p>
                      <a:pPr algn="ctr"/>
                      <a:r>
                        <a:rPr lang="en-US" dirty="0">
                          <a:latin typeface="Gill Sans MT" panose="020B0502020104020203" pitchFamily="34" charset="0"/>
                        </a:rPr>
                        <a:t>The Green World</a:t>
                      </a:r>
                    </a:p>
                  </a:txBody>
                  <a:tcPr>
                    <a:solidFill>
                      <a:srgbClr val="00B050"/>
                    </a:solidFill>
                  </a:tcPr>
                </a:tc>
                <a:tc>
                  <a:txBody>
                    <a:bodyPr/>
                    <a:lstStyle/>
                    <a:p>
                      <a:r>
                        <a:rPr lang="en-US" dirty="0">
                          <a:solidFill>
                            <a:schemeClr val="accent6">
                              <a:lumMod val="50000"/>
                            </a:schemeClr>
                          </a:solidFill>
                          <a:latin typeface="Gill Sans MT" panose="020B0502020104020203" pitchFamily="34" charset="0"/>
                        </a:rPr>
                        <a:t>The Yellow World</a:t>
                      </a:r>
                    </a:p>
                  </a:txBody>
                  <a:tcPr>
                    <a:solidFill>
                      <a:srgbClr val="FFFF00"/>
                    </a:solidFill>
                  </a:tcPr>
                </a:tc>
                <a:extLst>
                  <a:ext uri="{0D108BD9-81ED-4DB2-BD59-A6C34878D82A}">
                    <a16:rowId xmlns:a16="http://schemas.microsoft.com/office/drawing/2014/main" val="3227670006"/>
                  </a:ext>
                </a:extLst>
              </a:tr>
              <a:tr h="370840">
                <a:tc>
                  <a:txBody>
                    <a:bodyPr/>
                    <a:lstStyle/>
                    <a:p>
                      <a:pPr marL="285750" indent="-285750">
                        <a:buFont typeface="Arial" panose="020B0604020202020204" pitchFamily="34" charset="0"/>
                        <a:buChar char="•"/>
                      </a:pPr>
                      <a:r>
                        <a:rPr lang="en-US" sz="1800" b="0" i="0" kern="1200" dirty="0">
                          <a:solidFill>
                            <a:srgbClr val="FF0000"/>
                          </a:solidFill>
                          <a:effectLst/>
                          <a:latin typeface="Gill Sans MT" panose="020B0502020104020203" pitchFamily="34" charset="0"/>
                          <a:ea typeface="+mn-ea"/>
                          <a:cs typeface="+mn-cs"/>
                        </a:rPr>
                        <a:t>INNOVATION</a:t>
                      </a:r>
                    </a:p>
                    <a:p>
                      <a:pPr marL="285750" indent="-285750">
                        <a:buFont typeface="Arial" panose="020B0604020202020204" pitchFamily="34" charset="0"/>
                        <a:buChar char="•"/>
                      </a:pPr>
                      <a:r>
                        <a:rPr lang="en-US" sz="1800" b="0" i="0" kern="1200" dirty="0">
                          <a:solidFill>
                            <a:srgbClr val="FF0000"/>
                          </a:solidFill>
                          <a:effectLst/>
                          <a:latin typeface="Gill Sans MT" panose="020B0502020104020203" pitchFamily="34" charset="0"/>
                          <a:ea typeface="+mn-ea"/>
                          <a:cs typeface="+mn-cs"/>
                        </a:rPr>
                        <a:t>DIGITAL</a:t>
                      </a:r>
                    </a:p>
                  </a:txBody>
                  <a:tcPr>
                    <a:noFill/>
                  </a:tcPr>
                </a:tc>
                <a:tc>
                  <a:txBody>
                    <a:bodyPr/>
                    <a:lstStyle/>
                    <a:p>
                      <a:r>
                        <a:rPr lang="en-ZA" sz="1800" b="0" i="0" kern="1200" dirty="0">
                          <a:solidFill>
                            <a:srgbClr val="0070C0"/>
                          </a:solidFill>
                          <a:effectLst/>
                          <a:latin typeface="Gill Sans MT" panose="020B0502020104020203" pitchFamily="34" charset="0"/>
                          <a:ea typeface="+mn-ea"/>
                          <a:cs typeface="+mn-cs"/>
                        </a:rPr>
                        <a:t>POWERFUL CORPORATIONS</a:t>
                      </a:r>
                      <a:endParaRPr lang="en-US" dirty="0">
                        <a:solidFill>
                          <a:srgbClr val="0070C0"/>
                        </a:solidFill>
                        <a:latin typeface="Gill Sans MT" panose="020B0502020104020203" pitchFamily="34" charset="0"/>
                      </a:endParaRPr>
                    </a:p>
                  </a:txBody>
                  <a:tcPr>
                    <a:noFill/>
                  </a:tcPr>
                </a:tc>
                <a:tc>
                  <a:txBody>
                    <a:bodyPr/>
                    <a:lstStyle/>
                    <a:p>
                      <a:r>
                        <a:rPr lang="en-ZA" sz="1800" b="0" i="0" kern="1200" dirty="0">
                          <a:solidFill>
                            <a:schemeClr val="accent6">
                              <a:lumMod val="50000"/>
                            </a:schemeClr>
                          </a:solidFill>
                          <a:effectLst/>
                          <a:latin typeface="Gill Sans MT" panose="020B0502020104020203" pitchFamily="34" charset="0"/>
                          <a:ea typeface="+mn-ea"/>
                          <a:cs typeface="+mn-cs"/>
                        </a:rPr>
                        <a:t>CORPORATE SOCIAL RESPONSIBILITY</a:t>
                      </a:r>
                      <a:endParaRPr lang="en-US" dirty="0">
                        <a:solidFill>
                          <a:schemeClr val="accent6">
                            <a:lumMod val="50000"/>
                          </a:schemeClr>
                        </a:solidFill>
                        <a:latin typeface="Gill Sans MT" panose="020B0502020104020203" pitchFamily="34" charset="0"/>
                      </a:endParaRPr>
                    </a:p>
                  </a:txBody>
                  <a:tcPr>
                    <a:noFill/>
                  </a:tcPr>
                </a:tc>
                <a:tc>
                  <a:txBody>
                    <a:bodyPr/>
                    <a:lstStyle/>
                    <a:p>
                      <a:r>
                        <a:rPr lang="en-ZA" sz="1800" b="0" i="0" kern="1200" dirty="0">
                          <a:solidFill>
                            <a:srgbClr val="FFC000"/>
                          </a:solidFill>
                          <a:effectLst/>
                          <a:latin typeface="Gill Sans MT" panose="020B0502020104020203" pitchFamily="34" charset="0"/>
                          <a:ea typeface="+mn-ea"/>
                          <a:cs typeface="+mn-cs"/>
                        </a:rPr>
                        <a:t>FINANCIAL TECHNOLOGY HUMANITY</a:t>
                      </a:r>
                      <a:endParaRPr lang="en-US" dirty="0">
                        <a:solidFill>
                          <a:srgbClr val="FFC000"/>
                        </a:solidFill>
                        <a:latin typeface="Gill Sans MT" panose="020B0502020104020203" pitchFamily="34" charset="0"/>
                      </a:endParaRPr>
                    </a:p>
                  </a:txBody>
                  <a:tcPr>
                    <a:noFill/>
                  </a:tcPr>
                </a:tc>
                <a:extLst>
                  <a:ext uri="{0D108BD9-81ED-4DB2-BD59-A6C34878D82A}">
                    <a16:rowId xmlns:a16="http://schemas.microsoft.com/office/drawing/2014/main" val="4147470329"/>
                  </a:ext>
                </a:extLst>
              </a:tr>
              <a:tr h="370840">
                <a:tc>
                  <a:txBody>
                    <a:bodyPr/>
                    <a:lstStyle/>
                    <a:p>
                      <a:pPr marL="285750" indent="-285750">
                        <a:buFont typeface="Arial" panose="020B0604020202020204" pitchFamily="34" charset="0"/>
                        <a:buChar char="•"/>
                      </a:pPr>
                      <a:r>
                        <a:rPr lang="en-ZA" sz="1800" b="0" i="0" kern="1200" dirty="0">
                          <a:solidFill>
                            <a:schemeClr val="dk1"/>
                          </a:solidFill>
                          <a:effectLst/>
                          <a:latin typeface="Gill Sans MT" panose="020B0502020104020203" pitchFamily="34" charset="0"/>
                          <a:ea typeface="+mn-ea"/>
                          <a:cs typeface="+mn-cs"/>
                        </a:rPr>
                        <a:t>projects @ fast pace </a:t>
                      </a:r>
                    </a:p>
                    <a:p>
                      <a:pPr marL="285750" indent="-285750">
                        <a:buFont typeface="Arial" panose="020B0604020202020204" pitchFamily="34" charset="0"/>
                        <a:buChar char="•"/>
                      </a:pPr>
                      <a:r>
                        <a:rPr lang="en-ZA" sz="1800" b="0" i="0" kern="1200" dirty="0">
                          <a:solidFill>
                            <a:schemeClr val="dk1"/>
                          </a:solidFill>
                          <a:effectLst/>
                          <a:latin typeface="Gill Sans MT" panose="020B0502020104020203" pitchFamily="34" charset="0"/>
                          <a:ea typeface="+mn-ea"/>
                          <a:cs typeface="+mn-cs"/>
                        </a:rPr>
                        <a:t>specialists thrive if they last</a:t>
                      </a:r>
                    </a:p>
                    <a:p>
                      <a:pPr marL="285750" indent="-285750">
                        <a:buFont typeface="Arial" panose="020B0604020202020204" pitchFamily="34" charset="0"/>
                        <a:buChar char="•"/>
                      </a:pPr>
                      <a:r>
                        <a:rPr lang="en-ZA" sz="1800" b="0" i="0" kern="1200" dirty="0">
                          <a:solidFill>
                            <a:schemeClr val="dk1"/>
                          </a:solidFill>
                          <a:effectLst/>
                          <a:latin typeface="Gill Sans MT" panose="020B0502020104020203" pitchFamily="34" charset="0"/>
                          <a:ea typeface="+mn-ea"/>
                          <a:cs typeface="+mn-cs"/>
                        </a:rPr>
                        <a:t>automation of services</a:t>
                      </a:r>
                    </a:p>
                    <a:p>
                      <a:pPr marL="285750" indent="-285750">
                        <a:buFont typeface="Arial" panose="020B0604020202020204" pitchFamily="34" charset="0"/>
                        <a:buChar char="•"/>
                      </a:pPr>
                      <a:r>
                        <a:rPr lang="en-ZA" sz="1800" b="0" i="0" kern="1200" dirty="0">
                          <a:solidFill>
                            <a:schemeClr val="dk1"/>
                          </a:solidFill>
                          <a:effectLst/>
                          <a:latin typeface="Gill Sans MT" panose="020B0502020104020203" pitchFamily="34" charset="0"/>
                          <a:ea typeface="+mn-ea"/>
                          <a:cs typeface="+mn-cs"/>
                        </a:rPr>
                        <a:t>outsourced specialization</a:t>
                      </a:r>
                    </a:p>
                    <a:p>
                      <a:pPr marL="285750" indent="-285750">
                        <a:buFont typeface="Arial" panose="020B0604020202020204" pitchFamily="34" charset="0"/>
                        <a:buChar char="•"/>
                      </a:pPr>
                      <a:r>
                        <a:rPr lang="en-ZA" sz="1800" b="0" i="0" kern="1200" dirty="0">
                          <a:solidFill>
                            <a:schemeClr val="dk1"/>
                          </a:solidFill>
                          <a:effectLst/>
                          <a:latin typeface="Gill Sans MT" panose="020B0502020104020203" pitchFamily="34" charset="0"/>
                          <a:ea typeface="+mn-ea"/>
                          <a:cs typeface="+mn-cs"/>
                        </a:rPr>
                        <a:t>little regulation</a:t>
                      </a:r>
                    </a:p>
                    <a:p>
                      <a:pPr marL="285750" indent="-285750">
                        <a:buFont typeface="Arial" panose="020B0604020202020204" pitchFamily="34" charset="0"/>
                        <a:buChar char="•"/>
                      </a:pPr>
                      <a:r>
                        <a:rPr lang="en-ZA" sz="1800" b="0" i="0" kern="1200" dirty="0">
                          <a:solidFill>
                            <a:schemeClr val="dk1"/>
                          </a:solidFill>
                          <a:effectLst/>
                          <a:latin typeface="Gill Sans MT" panose="020B0502020104020203" pitchFamily="34" charset="0"/>
                          <a:ea typeface="+mn-ea"/>
                          <a:cs typeface="+mn-cs"/>
                        </a:rPr>
                        <a:t>fewer benefits for employees</a:t>
                      </a:r>
                    </a:p>
                    <a:p>
                      <a:endParaRPr lang="en-US" dirty="0">
                        <a:latin typeface="Gill Sans MT" panose="020B0502020104020203" pitchFamily="34" charset="0"/>
                      </a:endParaRPr>
                    </a:p>
                  </a:txBody>
                  <a:tcPr>
                    <a:solidFill>
                      <a:srgbClr val="FF5050"/>
                    </a:solidFill>
                  </a:tcPr>
                </a:tc>
                <a:tc>
                  <a:txBody>
                    <a:bodyPr/>
                    <a:lstStyle/>
                    <a:p>
                      <a:pPr marL="285750" indent="-285750">
                        <a:buFont typeface="Arial" panose="020B0604020202020204" pitchFamily="34" charset="0"/>
                        <a:buChar char="•"/>
                      </a:pPr>
                      <a:r>
                        <a:rPr lang="en-ZA" sz="1800" b="0" i="0" kern="1200" dirty="0">
                          <a:solidFill>
                            <a:schemeClr val="dk1"/>
                          </a:solidFill>
                          <a:effectLst/>
                          <a:latin typeface="Gill Sans MT" panose="020B0502020104020203" pitchFamily="34" charset="0"/>
                          <a:ea typeface="+mn-ea"/>
                          <a:cs typeface="+mn-cs"/>
                        </a:rPr>
                        <a:t>performance in workplace pushed to limits</a:t>
                      </a:r>
                    </a:p>
                    <a:p>
                      <a:pPr marL="285750" indent="-285750">
                        <a:buFont typeface="Arial" panose="020B0604020202020204" pitchFamily="34" charset="0"/>
                        <a:buChar char="•"/>
                      </a:pPr>
                      <a:r>
                        <a:rPr lang="en-ZA" sz="1800" b="0" i="0" kern="1200" dirty="0">
                          <a:solidFill>
                            <a:schemeClr val="dk1"/>
                          </a:solidFill>
                          <a:effectLst/>
                          <a:latin typeface="Gill Sans MT" panose="020B0502020104020203" pitchFamily="34" charset="0"/>
                          <a:ea typeface="+mn-ea"/>
                          <a:cs typeface="+mn-cs"/>
                        </a:rPr>
                        <a:t>human effort maximized through physical and medical enhancement</a:t>
                      </a:r>
                    </a:p>
                    <a:p>
                      <a:pPr marL="285750" indent="-285750">
                        <a:buFont typeface="Arial" panose="020B0604020202020204" pitchFamily="34" charset="0"/>
                        <a:buChar char="•"/>
                      </a:pPr>
                      <a:r>
                        <a:rPr lang="en-ZA" sz="1800" b="0" i="0" kern="1200" dirty="0">
                          <a:solidFill>
                            <a:schemeClr val="dk1"/>
                          </a:solidFill>
                          <a:effectLst/>
                          <a:latin typeface="Gill Sans MT" panose="020B0502020104020203" pitchFamily="34" charset="0"/>
                          <a:ea typeface="+mn-ea"/>
                          <a:cs typeface="+mn-cs"/>
                        </a:rPr>
                        <a:t>automation and technology </a:t>
                      </a:r>
                    </a:p>
                    <a:p>
                      <a:pPr marL="285750" indent="-285750">
                        <a:buFont typeface="Arial" panose="020B0604020202020204" pitchFamily="34" charset="0"/>
                        <a:buChar char="•"/>
                      </a:pPr>
                      <a:r>
                        <a:rPr lang="en-ZA" sz="1800" b="0" i="0" kern="1200" dirty="0">
                          <a:solidFill>
                            <a:schemeClr val="dk1"/>
                          </a:solidFill>
                          <a:effectLst/>
                          <a:latin typeface="Gill Sans MT" panose="020B0502020104020203" pitchFamily="34" charset="0"/>
                          <a:ea typeface="+mn-ea"/>
                          <a:cs typeface="+mn-cs"/>
                        </a:rPr>
                        <a:t>analytics innovation</a:t>
                      </a:r>
                      <a:endParaRPr lang="en-US" dirty="0">
                        <a:latin typeface="Gill Sans MT" panose="020B0502020104020203" pitchFamily="34" charset="0"/>
                      </a:endParaRPr>
                    </a:p>
                  </a:txBody>
                  <a:tcPr/>
                </a:tc>
                <a:tc>
                  <a:txBody>
                    <a:bodyPr/>
                    <a:lstStyle/>
                    <a:p>
                      <a:pPr marL="285750" indent="-285750">
                        <a:buFont typeface="Arial" panose="020B0604020202020204" pitchFamily="34" charset="0"/>
                        <a:buChar char="•"/>
                      </a:pPr>
                      <a:r>
                        <a:rPr lang="en-ZA" sz="1800" b="0" i="0" kern="1200" dirty="0">
                          <a:solidFill>
                            <a:schemeClr val="dk1"/>
                          </a:solidFill>
                          <a:effectLst/>
                          <a:latin typeface="Gill Sans MT" panose="020B0502020104020203" pitchFamily="34" charset="0"/>
                          <a:ea typeface="+mn-ea"/>
                          <a:cs typeface="+mn-cs"/>
                        </a:rPr>
                        <a:t>social ethos </a:t>
                      </a:r>
                    </a:p>
                    <a:p>
                      <a:pPr marL="285750" indent="-285750">
                        <a:buFont typeface="Arial" panose="020B0604020202020204" pitchFamily="34" charset="0"/>
                        <a:buChar char="•"/>
                      </a:pPr>
                      <a:r>
                        <a:rPr lang="en-ZA" sz="1800" b="0" i="0" kern="1200" dirty="0">
                          <a:solidFill>
                            <a:schemeClr val="dk1"/>
                          </a:solidFill>
                          <a:effectLst/>
                          <a:latin typeface="Gill Sans MT" panose="020B0502020104020203" pitchFamily="34" charset="0"/>
                          <a:ea typeface="+mn-ea"/>
                          <a:cs typeface="+mn-cs"/>
                        </a:rPr>
                        <a:t>triple bottom line</a:t>
                      </a:r>
                    </a:p>
                    <a:p>
                      <a:pPr marL="285750" indent="-285750">
                        <a:buFont typeface="Arial" panose="020B0604020202020204" pitchFamily="34" charset="0"/>
                        <a:buChar char="•"/>
                      </a:pPr>
                      <a:r>
                        <a:rPr lang="en-ZA" sz="1800" b="0" i="0" kern="1200" dirty="0">
                          <a:solidFill>
                            <a:schemeClr val="dk1"/>
                          </a:solidFill>
                          <a:effectLst/>
                          <a:latin typeface="Gill Sans MT" panose="020B0502020104020203" pitchFamily="34" charset="0"/>
                          <a:ea typeface="+mn-ea"/>
                          <a:cs typeface="+mn-cs"/>
                        </a:rPr>
                        <a:t>competition for talent remain intense </a:t>
                      </a:r>
                    </a:p>
                    <a:p>
                      <a:pPr marL="285750" indent="-285750">
                        <a:buFont typeface="Arial" panose="020B0604020202020204" pitchFamily="34" charset="0"/>
                        <a:buChar char="•"/>
                      </a:pPr>
                      <a:r>
                        <a:rPr lang="en-ZA" sz="1800" b="0" i="0" kern="1200" dirty="0">
                          <a:solidFill>
                            <a:schemeClr val="dk1"/>
                          </a:solidFill>
                          <a:effectLst/>
                          <a:latin typeface="Gill Sans MT" panose="020B0502020104020203" pitchFamily="34" charset="0"/>
                          <a:ea typeface="+mn-ea"/>
                          <a:cs typeface="+mn-cs"/>
                        </a:rPr>
                        <a:t>paid leave a year to work on charity and social project</a:t>
                      </a:r>
                    </a:p>
                    <a:p>
                      <a:endParaRPr lang="en-US" dirty="0">
                        <a:latin typeface="Gill Sans MT" panose="020B0502020104020203" pitchFamily="34" charset="0"/>
                      </a:endParaRPr>
                    </a:p>
                  </a:txBody>
                  <a:tcPr>
                    <a:solidFill>
                      <a:schemeClr val="accent6">
                        <a:lumMod val="60000"/>
                        <a:lumOff val="40000"/>
                      </a:schemeClr>
                    </a:solidFill>
                  </a:tcPr>
                </a:tc>
                <a:tc>
                  <a:txBody>
                    <a:bodyPr/>
                    <a:lstStyle/>
                    <a:p>
                      <a:pPr marL="285750" indent="-285750">
                        <a:buFont typeface="Arial" panose="020B0604020202020204" pitchFamily="34" charset="0"/>
                        <a:buChar char="•"/>
                      </a:pPr>
                      <a:r>
                        <a:rPr lang="en-ZA" sz="1800" b="0" i="0" kern="1200" dirty="0">
                          <a:solidFill>
                            <a:schemeClr val="dk1"/>
                          </a:solidFill>
                          <a:effectLst/>
                          <a:latin typeface="Gill Sans MT" panose="020B0502020104020203" pitchFamily="34" charset="0"/>
                          <a:ea typeface="+mn-ea"/>
                          <a:cs typeface="+mn-cs"/>
                        </a:rPr>
                        <a:t>artisanal skills return</a:t>
                      </a:r>
                    </a:p>
                    <a:p>
                      <a:pPr marL="285750" indent="-285750">
                        <a:buFont typeface="Arial" panose="020B0604020202020204" pitchFamily="34" charset="0"/>
                        <a:buChar char="•"/>
                      </a:pPr>
                      <a:r>
                        <a:rPr lang="en-ZA" sz="1800" b="0" i="0" kern="1200" dirty="0">
                          <a:solidFill>
                            <a:schemeClr val="dk1"/>
                          </a:solidFill>
                          <a:effectLst/>
                          <a:latin typeface="Gill Sans MT" panose="020B0502020104020203" pitchFamily="34" charset="0"/>
                          <a:ea typeface="+mn-ea"/>
                          <a:cs typeface="+mn-cs"/>
                        </a:rPr>
                        <a:t>arts workers guilds revived </a:t>
                      </a:r>
                    </a:p>
                    <a:p>
                      <a:pPr marL="285750" indent="-285750">
                        <a:buFont typeface="Arial" panose="020B0604020202020204" pitchFamily="34" charset="0"/>
                        <a:buChar char="•"/>
                      </a:pPr>
                      <a:r>
                        <a:rPr lang="en-ZA" sz="1800" b="0" i="0" kern="1200" dirty="0">
                          <a:solidFill>
                            <a:schemeClr val="dk1"/>
                          </a:solidFill>
                          <a:effectLst/>
                          <a:latin typeface="Gill Sans MT" panose="020B0502020104020203" pitchFamily="34" charset="0"/>
                          <a:ea typeface="+mn-ea"/>
                          <a:cs typeface="+mn-cs"/>
                        </a:rPr>
                        <a:t>a world where humanness is highly valued</a:t>
                      </a:r>
                    </a:p>
                    <a:p>
                      <a:pPr marL="285750" indent="-285750">
                        <a:buFont typeface="Arial" panose="020B0604020202020204" pitchFamily="34" charset="0"/>
                        <a:buChar char="•"/>
                      </a:pPr>
                      <a:r>
                        <a:rPr lang="en-ZA" sz="1800" b="0" i="0" kern="1200" dirty="0">
                          <a:solidFill>
                            <a:schemeClr val="dk1"/>
                          </a:solidFill>
                          <a:effectLst/>
                          <a:latin typeface="Gill Sans MT" panose="020B0502020104020203" pitchFamily="34" charset="0"/>
                          <a:ea typeface="+mn-ea"/>
                          <a:cs typeface="+mn-cs"/>
                        </a:rPr>
                        <a:t>non-financial rewards</a:t>
                      </a:r>
                    </a:p>
                    <a:p>
                      <a:pPr marL="285750" indent="-285750">
                        <a:buFont typeface="Arial" panose="020B0604020202020204" pitchFamily="34" charset="0"/>
                        <a:buChar char="•"/>
                      </a:pPr>
                      <a:r>
                        <a:rPr lang="en-ZA" sz="1800" b="0" i="0" kern="1200" dirty="0">
                          <a:solidFill>
                            <a:schemeClr val="dk1"/>
                          </a:solidFill>
                          <a:effectLst/>
                          <a:latin typeface="Gill Sans MT" panose="020B0502020104020203" pitchFamily="34" charset="0"/>
                          <a:ea typeface="+mn-ea"/>
                          <a:cs typeface="+mn-cs"/>
                        </a:rPr>
                        <a:t>work is a fluid concept &amp; the divisions between home and work blur.</a:t>
                      </a:r>
                      <a:endParaRPr lang="en-US" dirty="0">
                        <a:latin typeface="Gill Sans MT" panose="020B0502020104020203" pitchFamily="34" charset="0"/>
                      </a:endParaRPr>
                    </a:p>
                  </a:txBody>
                  <a:tcPr>
                    <a:solidFill>
                      <a:srgbClr val="FFFF99"/>
                    </a:solidFill>
                  </a:tcPr>
                </a:tc>
                <a:extLst>
                  <a:ext uri="{0D108BD9-81ED-4DB2-BD59-A6C34878D82A}">
                    <a16:rowId xmlns:a16="http://schemas.microsoft.com/office/drawing/2014/main" val="2614835429"/>
                  </a:ext>
                </a:extLst>
              </a:tr>
              <a:tr h="370840">
                <a:tc>
                  <a:txBody>
                    <a:bodyPr/>
                    <a:lstStyle/>
                    <a:p>
                      <a:r>
                        <a:rPr lang="en-ZA" sz="1800" b="0" i="0" kern="1200" dirty="0">
                          <a:solidFill>
                            <a:srgbClr val="FF0000"/>
                          </a:solidFill>
                          <a:effectLst/>
                          <a:latin typeface="Gill Sans MT" panose="020B0502020104020203" pitchFamily="34" charset="0"/>
                          <a:ea typeface="+mn-ea"/>
                          <a:cs typeface="+mn-cs"/>
                        </a:rPr>
                        <a:t>Risks are high if innovation outpaces regulation. </a:t>
                      </a:r>
                      <a:endParaRPr lang="en-US" dirty="0">
                        <a:solidFill>
                          <a:srgbClr val="FF0000"/>
                        </a:solidFill>
                        <a:latin typeface="Gill Sans MT" panose="020B0502020104020203" pitchFamily="34" charset="0"/>
                      </a:endParaRPr>
                    </a:p>
                  </a:txBody>
                  <a:tcPr>
                    <a:noFill/>
                  </a:tcPr>
                </a:tc>
                <a:tc>
                  <a:txBody>
                    <a:bodyPr/>
                    <a:lstStyle/>
                    <a:p>
                      <a:r>
                        <a:rPr lang="en-ZA" sz="1800" b="0" i="0" kern="1200" dirty="0">
                          <a:solidFill>
                            <a:schemeClr val="accent5">
                              <a:lumMod val="50000"/>
                            </a:schemeClr>
                          </a:solidFill>
                          <a:effectLst/>
                          <a:latin typeface="Gill Sans MT" panose="020B0502020104020203" pitchFamily="34" charset="0"/>
                          <a:ea typeface="+mn-ea"/>
                          <a:cs typeface="+mn-cs"/>
                        </a:rPr>
                        <a:t>While rewards for some will be high, the price will be people’s data/ no privacy</a:t>
                      </a:r>
                      <a:endParaRPr lang="en-US" dirty="0">
                        <a:solidFill>
                          <a:schemeClr val="accent5">
                            <a:lumMod val="50000"/>
                          </a:schemeClr>
                        </a:solidFill>
                        <a:latin typeface="Gill Sans MT" panose="020B0502020104020203" pitchFamily="34" charset="0"/>
                      </a:endParaRPr>
                    </a:p>
                  </a:txBody>
                  <a:tcPr>
                    <a:noFill/>
                  </a:tcPr>
                </a:tc>
                <a:tc>
                  <a:txBody>
                    <a:bodyPr/>
                    <a:lstStyle/>
                    <a:p>
                      <a:r>
                        <a:rPr lang="en-ZA" sz="1800" b="0" i="0" kern="1200" dirty="0">
                          <a:solidFill>
                            <a:schemeClr val="accent6">
                              <a:lumMod val="75000"/>
                            </a:schemeClr>
                          </a:solidFill>
                          <a:effectLst/>
                          <a:latin typeface="Gill Sans MT" panose="020B0502020104020203" pitchFamily="34" charset="0"/>
                          <a:ea typeface="+mn-ea"/>
                          <a:cs typeface="+mn-cs"/>
                        </a:rPr>
                        <a:t>However, workers are expected to reflect their employers’ values at work and at home and travel is tightly controlled.</a:t>
                      </a:r>
                      <a:endParaRPr lang="en-US" dirty="0">
                        <a:solidFill>
                          <a:schemeClr val="accent6">
                            <a:lumMod val="75000"/>
                          </a:schemeClr>
                        </a:solidFill>
                        <a:latin typeface="Gill Sans MT" panose="020B0502020104020203" pitchFamily="34" charset="0"/>
                      </a:endParaRPr>
                    </a:p>
                  </a:txBody>
                  <a:tcPr>
                    <a:noFill/>
                  </a:tcPr>
                </a:tc>
                <a:tc>
                  <a:txBody>
                    <a:bodyPr/>
                    <a:lstStyle/>
                    <a:p>
                      <a:r>
                        <a:rPr lang="en-ZA" sz="1800" b="0" i="0" kern="1200" dirty="0">
                          <a:solidFill>
                            <a:srgbClr val="FFC000"/>
                          </a:solidFill>
                          <a:effectLst/>
                          <a:latin typeface="Gill Sans MT" panose="020B0502020104020203" pitchFamily="34" charset="0"/>
                          <a:ea typeface="+mn-ea"/>
                          <a:cs typeface="+mn-cs"/>
                        </a:rPr>
                        <a:t>Conflicts remain around the use of technology, as people are less likely to take the downsides of automation without a fight.</a:t>
                      </a:r>
                    </a:p>
                  </a:txBody>
                  <a:tcPr>
                    <a:noFill/>
                  </a:tcPr>
                </a:tc>
                <a:extLst>
                  <a:ext uri="{0D108BD9-81ED-4DB2-BD59-A6C34878D82A}">
                    <a16:rowId xmlns:a16="http://schemas.microsoft.com/office/drawing/2014/main" val="1720628181"/>
                  </a:ext>
                </a:extLst>
              </a:tr>
            </a:tbl>
          </a:graphicData>
        </a:graphic>
      </p:graphicFrame>
      <p:pic>
        <p:nvPicPr>
          <p:cNvPr id="6" name="Picture 5">
            <a:extLst>
              <a:ext uri="{FF2B5EF4-FFF2-40B4-BE49-F238E27FC236}">
                <a16:creationId xmlns:a16="http://schemas.microsoft.com/office/drawing/2014/main" id="{65CDD640-6F8B-42C8-99E2-83E52B6D68F2}"/>
              </a:ext>
            </a:extLst>
          </p:cNvPr>
          <p:cNvPicPr>
            <a:picLocks noChangeAspect="1"/>
          </p:cNvPicPr>
          <p:nvPr/>
        </p:nvPicPr>
        <p:blipFill>
          <a:blip r:embed="rId2"/>
          <a:stretch>
            <a:fillRect/>
          </a:stretch>
        </p:blipFill>
        <p:spPr>
          <a:xfrm>
            <a:off x="9697041" y="189249"/>
            <a:ext cx="1674491" cy="828614"/>
          </a:xfrm>
          <a:prstGeom prst="rect">
            <a:avLst/>
          </a:prstGeom>
        </p:spPr>
      </p:pic>
      <p:pic>
        <p:nvPicPr>
          <p:cNvPr id="7" name="Picture 6">
            <a:extLst>
              <a:ext uri="{FF2B5EF4-FFF2-40B4-BE49-F238E27FC236}">
                <a16:creationId xmlns:a16="http://schemas.microsoft.com/office/drawing/2014/main" id="{CE15E2BD-D7CC-4204-B48D-94E3697D2144}"/>
              </a:ext>
            </a:extLst>
          </p:cNvPr>
          <p:cNvPicPr>
            <a:picLocks noChangeAspect="1"/>
          </p:cNvPicPr>
          <p:nvPr/>
        </p:nvPicPr>
        <p:blipFill>
          <a:blip r:embed="rId3"/>
          <a:stretch>
            <a:fillRect/>
          </a:stretch>
        </p:blipFill>
        <p:spPr>
          <a:xfrm>
            <a:off x="0" y="67967"/>
            <a:ext cx="9120406" cy="1182727"/>
          </a:xfrm>
          <a:prstGeom prst="rect">
            <a:avLst/>
          </a:prstGeom>
        </p:spPr>
      </p:pic>
    </p:spTree>
    <p:extLst>
      <p:ext uri="{BB962C8B-B14F-4D97-AF65-F5344CB8AC3E}">
        <p14:creationId xmlns:p14="http://schemas.microsoft.com/office/powerpoint/2010/main" val="2727078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5E8CF4A-2BCC-4578-9793-B8082B0DCC26}"/>
              </a:ext>
            </a:extLst>
          </p:cNvPr>
          <p:cNvGraphicFramePr>
            <a:graphicFrameLocks noGrp="1"/>
          </p:cNvGraphicFramePr>
          <p:nvPr>
            <p:ph idx="1"/>
            <p:extLst>
              <p:ext uri="{D42A27DB-BD31-4B8C-83A1-F6EECF244321}">
                <p14:modId xmlns:p14="http://schemas.microsoft.com/office/powerpoint/2010/main" val="2126387003"/>
              </p:ext>
            </p:extLst>
          </p:nvPr>
        </p:nvGraphicFramePr>
        <p:xfrm>
          <a:off x="280219" y="1000760"/>
          <a:ext cx="11606984" cy="5857240"/>
        </p:xfrm>
        <a:graphic>
          <a:graphicData uri="http://schemas.openxmlformats.org/drawingml/2006/table">
            <a:tbl>
              <a:tblPr firstRow="1" bandRow="1">
                <a:tableStyleId>{5C22544A-7EE6-4342-B048-85BDC9FD1C3A}</a:tableStyleId>
              </a:tblPr>
              <a:tblGrid>
                <a:gridCol w="2901746">
                  <a:extLst>
                    <a:ext uri="{9D8B030D-6E8A-4147-A177-3AD203B41FA5}">
                      <a16:colId xmlns:a16="http://schemas.microsoft.com/office/drawing/2014/main" val="2959538189"/>
                    </a:ext>
                  </a:extLst>
                </a:gridCol>
                <a:gridCol w="2901746">
                  <a:extLst>
                    <a:ext uri="{9D8B030D-6E8A-4147-A177-3AD203B41FA5}">
                      <a16:colId xmlns:a16="http://schemas.microsoft.com/office/drawing/2014/main" val="725562309"/>
                    </a:ext>
                  </a:extLst>
                </a:gridCol>
                <a:gridCol w="2901746">
                  <a:extLst>
                    <a:ext uri="{9D8B030D-6E8A-4147-A177-3AD203B41FA5}">
                      <a16:colId xmlns:a16="http://schemas.microsoft.com/office/drawing/2014/main" val="2962569931"/>
                    </a:ext>
                  </a:extLst>
                </a:gridCol>
                <a:gridCol w="2901746">
                  <a:extLst>
                    <a:ext uri="{9D8B030D-6E8A-4147-A177-3AD203B41FA5}">
                      <a16:colId xmlns:a16="http://schemas.microsoft.com/office/drawing/2014/main" val="3085986621"/>
                    </a:ext>
                  </a:extLst>
                </a:gridCol>
              </a:tblGrid>
              <a:tr h="370840">
                <a:tc>
                  <a:txBody>
                    <a:bodyPr/>
                    <a:lstStyle/>
                    <a:p>
                      <a:pPr algn="ctr"/>
                      <a:r>
                        <a:rPr lang="en-ZA" sz="1800" b="1" i="0" kern="1200" dirty="0">
                          <a:solidFill>
                            <a:schemeClr val="lt1"/>
                          </a:solidFill>
                          <a:effectLst/>
                          <a:latin typeface="Gill Sans MT" panose="020B0502020104020203" pitchFamily="34" charset="0"/>
                          <a:ea typeface="+mn-ea"/>
                          <a:cs typeface="+mn-cs"/>
                        </a:rPr>
                        <a:t>The Red World</a:t>
                      </a:r>
                      <a:endParaRPr lang="en-US" dirty="0">
                        <a:latin typeface="Gill Sans MT" panose="020B0502020104020203" pitchFamily="34" charset="0"/>
                      </a:endParaRPr>
                    </a:p>
                  </a:txBody>
                  <a:tcPr>
                    <a:solidFill>
                      <a:srgbClr val="FF0000"/>
                    </a:solidFill>
                  </a:tcPr>
                </a:tc>
                <a:tc>
                  <a:txBody>
                    <a:bodyPr/>
                    <a:lstStyle/>
                    <a:p>
                      <a:pPr algn="ctr"/>
                      <a:r>
                        <a:rPr lang="en-ZA" sz="1800" b="1" i="0" kern="1200" dirty="0">
                          <a:solidFill>
                            <a:schemeClr val="lt1"/>
                          </a:solidFill>
                          <a:effectLst/>
                          <a:latin typeface="Gill Sans MT" panose="020B0502020104020203" pitchFamily="34" charset="0"/>
                          <a:ea typeface="+mn-ea"/>
                          <a:cs typeface="+mn-cs"/>
                        </a:rPr>
                        <a:t>The Blue World</a:t>
                      </a:r>
                      <a:endParaRPr lang="en-US" dirty="0">
                        <a:latin typeface="Gill Sans MT" panose="020B0502020104020203" pitchFamily="34" charset="0"/>
                      </a:endParaRPr>
                    </a:p>
                  </a:txBody>
                  <a:tcPr/>
                </a:tc>
                <a:tc>
                  <a:txBody>
                    <a:bodyPr/>
                    <a:lstStyle/>
                    <a:p>
                      <a:pPr algn="ctr"/>
                      <a:r>
                        <a:rPr lang="en-US" dirty="0">
                          <a:latin typeface="Gill Sans MT" panose="020B0502020104020203" pitchFamily="34" charset="0"/>
                        </a:rPr>
                        <a:t>The Green World</a:t>
                      </a:r>
                    </a:p>
                  </a:txBody>
                  <a:tcPr>
                    <a:solidFill>
                      <a:srgbClr val="00B050"/>
                    </a:solidFill>
                  </a:tcPr>
                </a:tc>
                <a:tc>
                  <a:txBody>
                    <a:bodyPr/>
                    <a:lstStyle/>
                    <a:p>
                      <a:r>
                        <a:rPr lang="en-US" dirty="0">
                          <a:solidFill>
                            <a:schemeClr val="accent6">
                              <a:lumMod val="50000"/>
                            </a:schemeClr>
                          </a:solidFill>
                          <a:latin typeface="Gill Sans MT" panose="020B0502020104020203" pitchFamily="34" charset="0"/>
                        </a:rPr>
                        <a:t>The Yellow World</a:t>
                      </a:r>
                    </a:p>
                  </a:txBody>
                  <a:tcPr>
                    <a:solidFill>
                      <a:srgbClr val="FFFF00"/>
                    </a:solidFill>
                  </a:tcPr>
                </a:tc>
                <a:extLst>
                  <a:ext uri="{0D108BD9-81ED-4DB2-BD59-A6C34878D82A}">
                    <a16:rowId xmlns:a16="http://schemas.microsoft.com/office/drawing/2014/main" val="3227670006"/>
                  </a:ext>
                </a:extLst>
              </a:tr>
              <a:tr h="370840">
                <a:tc>
                  <a:txBody>
                    <a:bodyPr/>
                    <a:lstStyle/>
                    <a:p>
                      <a:pPr marL="285750" indent="-285750">
                        <a:buFont typeface="Arial" panose="020B0604020202020204" pitchFamily="34" charset="0"/>
                        <a:buChar char="•"/>
                      </a:pPr>
                      <a:r>
                        <a:rPr lang="en-US" sz="1800" b="0" i="0" kern="1200" dirty="0">
                          <a:solidFill>
                            <a:srgbClr val="FF0000"/>
                          </a:solidFill>
                          <a:effectLst/>
                          <a:latin typeface="Gill Sans MT" panose="020B0502020104020203" pitchFamily="34" charset="0"/>
                          <a:ea typeface="+mn-ea"/>
                          <a:cs typeface="+mn-cs"/>
                        </a:rPr>
                        <a:t>INNOVATION</a:t>
                      </a:r>
                    </a:p>
                    <a:p>
                      <a:pPr marL="285750" indent="-285750">
                        <a:buFont typeface="Arial" panose="020B0604020202020204" pitchFamily="34" charset="0"/>
                        <a:buChar char="•"/>
                      </a:pPr>
                      <a:r>
                        <a:rPr lang="en-US" sz="1800" b="0" i="0" kern="1200" dirty="0">
                          <a:solidFill>
                            <a:srgbClr val="FF0000"/>
                          </a:solidFill>
                          <a:effectLst/>
                          <a:latin typeface="Gill Sans MT" panose="020B0502020104020203" pitchFamily="34" charset="0"/>
                          <a:ea typeface="+mn-ea"/>
                          <a:cs typeface="+mn-cs"/>
                        </a:rPr>
                        <a:t>DIGITAL</a:t>
                      </a:r>
                    </a:p>
                  </a:txBody>
                  <a:tcPr>
                    <a:noFill/>
                  </a:tcPr>
                </a:tc>
                <a:tc>
                  <a:txBody>
                    <a:bodyPr/>
                    <a:lstStyle/>
                    <a:p>
                      <a:r>
                        <a:rPr lang="en-ZA" sz="1800" b="0" i="0" kern="1200" dirty="0">
                          <a:solidFill>
                            <a:srgbClr val="0070C0"/>
                          </a:solidFill>
                          <a:effectLst/>
                          <a:latin typeface="Gill Sans MT" panose="020B0502020104020203" pitchFamily="34" charset="0"/>
                          <a:ea typeface="+mn-ea"/>
                          <a:cs typeface="+mn-cs"/>
                        </a:rPr>
                        <a:t>POWERFUL CORPORATIONS</a:t>
                      </a:r>
                      <a:endParaRPr lang="en-US" dirty="0">
                        <a:solidFill>
                          <a:srgbClr val="0070C0"/>
                        </a:solidFill>
                        <a:latin typeface="Gill Sans MT" panose="020B0502020104020203" pitchFamily="34" charset="0"/>
                      </a:endParaRPr>
                    </a:p>
                  </a:txBody>
                  <a:tcPr>
                    <a:noFill/>
                  </a:tcPr>
                </a:tc>
                <a:tc>
                  <a:txBody>
                    <a:bodyPr/>
                    <a:lstStyle/>
                    <a:p>
                      <a:r>
                        <a:rPr lang="en-ZA" sz="1800" b="0" i="0" kern="1200" dirty="0">
                          <a:solidFill>
                            <a:schemeClr val="accent6">
                              <a:lumMod val="50000"/>
                            </a:schemeClr>
                          </a:solidFill>
                          <a:effectLst/>
                          <a:latin typeface="Gill Sans MT" panose="020B0502020104020203" pitchFamily="34" charset="0"/>
                          <a:ea typeface="+mn-ea"/>
                          <a:cs typeface="+mn-cs"/>
                        </a:rPr>
                        <a:t>CORPORATE SOCIAL RESPONSIBILITY</a:t>
                      </a:r>
                      <a:endParaRPr lang="en-US" dirty="0">
                        <a:solidFill>
                          <a:schemeClr val="accent6">
                            <a:lumMod val="50000"/>
                          </a:schemeClr>
                        </a:solidFill>
                        <a:latin typeface="Gill Sans MT" panose="020B0502020104020203" pitchFamily="34" charset="0"/>
                      </a:endParaRPr>
                    </a:p>
                  </a:txBody>
                  <a:tcPr>
                    <a:noFill/>
                  </a:tcPr>
                </a:tc>
                <a:tc>
                  <a:txBody>
                    <a:bodyPr/>
                    <a:lstStyle/>
                    <a:p>
                      <a:r>
                        <a:rPr lang="en-ZA" sz="1800" b="0" i="0" kern="1200" dirty="0">
                          <a:solidFill>
                            <a:srgbClr val="FFC000"/>
                          </a:solidFill>
                          <a:effectLst/>
                          <a:latin typeface="Gill Sans MT" panose="020B0502020104020203" pitchFamily="34" charset="0"/>
                          <a:ea typeface="+mn-ea"/>
                          <a:cs typeface="+mn-cs"/>
                        </a:rPr>
                        <a:t>FINANCIAL TECH &amp; HUMANITY</a:t>
                      </a:r>
                      <a:endParaRPr lang="en-US" dirty="0">
                        <a:solidFill>
                          <a:srgbClr val="FFC000"/>
                        </a:solidFill>
                        <a:latin typeface="Gill Sans MT" panose="020B0502020104020203" pitchFamily="34" charset="0"/>
                      </a:endParaRPr>
                    </a:p>
                  </a:txBody>
                  <a:tcPr>
                    <a:noFill/>
                  </a:tcPr>
                </a:tc>
                <a:extLst>
                  <a:ext uri="{0D108BD9-81ED-4DB2-BD59-A6C34878D82A}">
                    <a16:rowId xmlns:a16="http://schemas.microsoft.com/office/drawing/2014/main" val="4147470329"/>
                  </a:ext>
                </a:extLst>
              </a:tr>
              <a:tr h="370840">
                <a:tc>
                  <a:txBody>
                    <a:bodyPr/>
                    <a:lstStyle/>
                    <a:p>
                      <a:pPr algn="just"/>
                      <a:r>
                        <a:rPr lang="en-US" sz="1800" kern="1200" dirty="0">
                          <a:solidFill>
                            <a:schemeClr val="dk1"/>
                          </a:solidFill>
                          <a:effectLst/>
                          <a:latin typeface="Gill Sans MT" panose="020B0502020104020203" pitchFamily="34" charset="0"/>
                          <a:ea typeface="+mn-ea"/>
                          <a:cs typeface="+mn-cs"/>
                        </a:rPr>
                        <a:t>Digital platforms the norm to find talent— like a </a:t>
                      </a:r>
                      <a:r>
                        <a:rPr lang="en-US" sz="1800" kern="1200" dirty="0" err="1">
                          <a:solidFill>
                            <a:schemeClr val="dk1"/>
                          </a:solidFill>
                          <a:effectLst/>
                          <a:latin typeface="Gill Sans MT" panose="020B0502020104020203" pitchFamily="34" charset="0"/>
                          <a:ea typeface="+mn-ea"/>
                          <a:cs typeface="+mn-cs"/>
                        </a:rPr>
                        <a:t>superpowerful</a:t>
                      </a:r>
                      <a:r>
                        <a:rPr lang="en-US" sz="1800" kern="1200" dirty="0">
                          <a:solidFill>
                            <a:schemeClr val="dk1"/>
                          </a:solidFill>
                          <a:effectLst/>
                          <a:latin typeface="Gill Sans MT" panose="020B0502020104020203" pitchFamily="34" charset="0"/>
                          <a:ea typeface="+mn-ea"/>
                          <a:cs typeface="+mn-cs"/>
                        </a:rPr>
                        <a:t> LinkedIn. Apps and tools that alert you when your organization needs new skills or capacity</a:t>
                      </a:r>
                      <a:endParaRPr lang="en-US" dirty="0">
                        <a:latin typeface="Gill Sans MT" panose="020B0502020104020203" pitchFamily="34" charset="0"/>
                      </a:endParaRPr>
                    </a:p>
                  </a:txBody>
                  <a:tcPr>
                    <a:solidFill>
                      <a:srgbClr val="FF5050"/>
                    </a:solidFill>
                  </a:tcPr>
                </a:tc>
                <a:tc>
                  <a:txBody>
                    <a:bodyPr/>
                    <a:lstStyle/>
                    <a:p>
                      <a:pPr marL="0" indent="0">
                        <a:buFont typeface="Arial" panose="020B0604020202020204" pitchFamily="34" charset="0"/>
                        <a:buNone/>
                      </a:pPr>
                      <a:r>
                        <a:rPr lang="en-US" sz="1800" kern="1200" dirty="0">
                          <a:solidFill>
                            <a:schemeClr val="dk1"/>
                          </a:solidFill>
                          <a:effectLst/>
                          <a:latin typeface="+mn-lt"/>
                          <a:ea typeface="+mn-ea"/>
                          <a:cs typeface="+mn-cs"/>
                        </a:rPr>
                        <a:t>Sophisticated connection between technology and performance.</a:t>
                      </a:r>
                    </a:p>
                    <a:p>
                      <a:pPr marL="0" indent="0">
                        <a:buFont typeface="Arial" panose="020B0604020202020204" pitchFamily="34" charset="0"/>
                        <a:buNone/>
                      </a:pPr>
                      <a:r>
                        <a:rPr lang="en-US" sz="1800" kern="1200" dirty="0">
                          <a:solidFill>
                            <a:schemeClr val="dk1"/>
                          </a:solidFill>
                          <a:effectLst/>
                          <a:latin typeface="+mn-lt"/>
                          <a:ea typeface="+mn-ea"/>
                          <a:cs typeface="+mn-cs"/>
                        </a:rPr>
                        <a:t>Top talent is fiercely fought over.</a:t>
                      </a:r>
                    </a:p>
                    <a:p>
                      <a:pPr marL="0" indent="0">
                        <a:buFont typeface="Arial" panose="020B0604020202020204" pitchFamily="34" charset="0"/>
                        <a:buNone/>
                      </a:pPr>
                      <a:r>
                        <a:rPr lang="en-US" sz="1800" kern="1200" dirty="0">
                          <a:solidFill>
                            <a:schemeClr val="dk1"/>
                          </a:solidFill>
                          <a:effectLst/>
                          <a:latin typeface="+mn-lt"/>
                          <a:ea typeface="+mn-ea"/>
                          <a:cs typeface="+mn-cs"/>
                        </a:rPr>
                        <a:t>Advanced metrics and sensors applied</a:t>
                      </a:r>
                      <a:endParaRPr lang="en-US" dirty="0">
                        <a:latin typeface="Gill Sans MT" panose="020B0502020104020203" pitchFamily="34" charset="0"/>
                      </a:endParaRPr>
                    </a:p>
                  </a:txBody>
                  <a:tcPr/>
                </a:tc>
                <a:tc>
                  <a:txBody>
                    <a:bodyPr/>
                    <a:lstStyle/>
                    <a:p>
                      <a:r>
                        <a:rPr lang="en-US" dirty="0">
                          <a:latin typeface="Gill Sans MT" panose="020B0502020104020203" pitchFamily="34" charset="0"/>
                        </a:rPr>
                        <a:t>CEO driven</a:t>
                      </a:r>
                    </a:p>
                    <a:p>
                      <a:r>
                        <a:rPr lang="en-US" dirty="0">
                          <a:latin typeface="Gill Sans MT" panose="020B0502020104020203" pitchFamily="34" charset="0"/>
                        </a:rPr>
                        <a:t>HR to become People and Society</a:t>
                      </a:r>
                    </a:p>
                    <a:p>
                      <a:r>
                        <a:rPr lang="en-US" sz="1800" kern="1200" dirty="0">
                          <a:solidFill>
                            <a:schemeClr val="dk1"/>
                          </a:solidFill>
                          <a:effectLst/>
                          <a:latin typeface="+mn-lt"/>
                          <a:ea typeface="+mn-ea"/>
                          <a:cs typeface="+mn-cs"/>
                        </a:rPr>
                        <a:t>Success depends on creating the right culture &amp; behaviors Guard against sustainability and reputational risk.</a:t>
                      </a:r>
                    </a:p>
                    <a:p>
                      <a:r>
                        <a:rPr lang="en-US" sz="1800" kern="1200" dirty="0">
                          <a:solidFill>
                            <a:schemeClr val="dk1"/>
                          </a:solidFill>
                          <a:effectLst/>
                          <a:latin typeface="+mn-lt"/>
                          <a:ea typeface="+mn-ea"/>
                          <a:cs typeface="+mn-cs"/>
                        </a:rPr>
                        <a:t>Rewards for total beings </a:t>
                      </a:r>
                      <a:endParaRPr lang="en-US" dirty="0">
                        <a:latin typeface="Gill Sans MT" panose="020B0502020104020203" pitchFamily="34" charset="0"/>
                      </a:endParaRPr>
                    </a:p>
                  </a:txBody>
                  <a:tcPr>
                    <a:solidFill>
                      <a:schemeClr val="accent6">
                        <a:lumMod val="60000"/>
                        <a:lumOff val="40000"/>
                      </a:schemeClr>
                    </a:solidFill>
                  </a:tcPr>
                </a:tc>
                <a:tc>
                  <a:txBody>
                    <a:bodyPr/>
                    <a:lstStyle/>
                    <a:p>
                      <a:pPr marL="0" indent="0">
                        <a:buFont typeface="Arial" panose="020B0604020202020204" pitchFamily="34" charset="0"/>
                        <a:buNone/>
                      </a:pPr>
                      <a:r>
                        <a:rPr lang="en-US" dirty="0">
                          <a:latin typeface="Gill Sans MT" panose="020B0502020104020203" pitchFamily="34" charset="0"/>
                        </a:rPr>
                        <a:t>Core HR functions by business leaders &amp; guilds.</a:t>
                      </a:r>
                    </a:p>
                    <a:p>
                      <a:pPr marL="0" indent="0">
                        <a:buFont typeface="Arial" panose="020B0604020202020204" pitchFamily="34" charset="0"/>
                        <a:buNone/>
                      </a:pPr>
                      <a:r>
                        <a:rPr lang="en-US" dirty="0">
                          <a:latin typeface="Gill Sans MT" panose="020B0502020104020203" pitchFamily="34" charset="0"/>
                        </a:rPr>
                        <a:t>Certified: made by humans</a:t>
                      </a:r>
                    </a:p>
                    <a:p>
                      <a:pPr marL="0" indent="0">
                        <a:buFont typeface="Arial" panose="020B0604020202020204" pitchFamily="34" charset="0"/>
                        <a:buNone/>
                      </a:pPr>
                      <a:r>
                        <a:rPr lang="en-US" dirty="0">
                          <a:latin typeface="Gill Sans MT" panose="020B0502020104020203" pitchFamily="34" charset="0"/>
                        </a:rPr>
                        <a:t>Conflict technological advancement vs humanity</a:t>
                      </a:r>
                    </a:p>
                    <a:p>
                      <a:pPr marL="0" indent="0">
                        <a:buFont typeface="Arial" panose="020B0604020202020204" pitchFamily="34" charset="0"/>
                        <a:buNone/>
                      </a:pPr>
                      <a:r>
                        <a:rPr lang="en-US" dirty="0">
                          <a:latin typeface="Gill Sans MT" panose="020B0502020104020203" pitchFamily="34" charset="0"/>
                        </a:rPr>
                        <a:t>Fair pay</a:t>
                      </a:r>
                    </a:p>
                  </a:txBody>
                  <a:tcPr>
                    <a:solidFill>
                      <a:srgbClr val="FFFF99"/>
                    </a:solidFill>
                  </a:tcPr>
                </a:tc>
                <a:extLst>
                  <a:ext uri="{0D108BD9-81ED-4DB2-BD59-A6C34878D82A}">
                    <a16:rowId xmlns:a16="http://schemas.microsoft.com/office/drawing/2014/main" val="2614835429"/>
                  </a:ext>
                </a:extLst>
              </a:tr>
              <a:tr h="370840">
                <a:tc>
                  <a:txBody>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800" kern="1200" dirty="0">
                          <a:solidFill>
                            <a:srgbClr val="FF0000"/>
                          </a:solidFill>
                          <a:effectLst/>
                          <a:latin typeface="+mn-lt"/>
                          <a:ea typeface="+mn-ea"/>
                          <a:cs typeface="+mn-cs"/>
                        </a:rPr>
                        <a:t>In-demand skills = highest rewards. </a:t>
                      </a:r>
                    </a:p>
                    <a:p>
                      <a:pPr marL="0" marR="0" lvl="0" indent="0" algn="just" defTabSz="914400" rtl="0" eaLnBrk="1" fontAlgn="base" latinLnBrk="0" hangingPunct="1">
                        <a:lnSpc>
                          <a:spcPct val="100000"/>
                        </a:lnSpc>
                        <a:spcBef>
                          <a:spcPts val="0"/>
                        </a:spcBef>
                        <a:spcAft>
                          <a:spcPts val="0"/>
                        </a:spcAft>
                        <a:buClrTx/>
                        <a:buSzTx/>
                        <a:buFontTx/>
                        <a:buNone/>
                        <a:tabLst/>
                        <a:defRPr/>
                      </a:pPr>
                      <a:r>
                        <a:rPr lang="en-US" sz="1800" kern="1200" dirty="0">
                          <a:solidFill>
                            <a:srgbClr val="FF0000"/>
                          </a:solidFill>
                          <a:effectLst/>
                          <a:latin typeface="+mn-lt"/>
                          <a:ea typeface="+mn-ea"/>
                          <a:cs typeface="+mn-cs"/>
                        </a:rPr>
                        <a:t>Contracts: such as co-ownership of IP and the freedom to work. </a:t>
                      </a:r>
                    </a:p>
                    <a:p>
                      <a:pPr marL="0" marR="0" lvl="0" indent="0" algn="just" defTabSz="914400" rtl="0" eaLnBrk="1" fontAlgn="base" latinLnBrk="0" hangingPunct="1">
                        <a:lnSpc>
                          <a:spcPct val="100000"/>
                        </a:lnSpc>
                        <a:spcBef>
                          <a:spcPts val="0"/>
                        </a:spcBef>
                        <a:spcAft>
                          <a:spcPts val="0"/>
                        </a:spcAft>
                        <a:buClrTx/>
                        <a:buSzTx/>
                        <a:buFontTx/>
                        <a:buNone/>
                        <a:tabLst/>
                        <a:defRPr/>
                      </a:pPr>
                      <a:r>
                        <a:rPr lang="en-US" sz="1800" kern="1200" dirty="0">
                          <a:solidFill>
                            <a:srgbClr val="FF0000"/>
                          </a:solidFill>
                          <a:effectLst/>
                          <a:latin typeface="+mn-lt"/>
                          <a:ea typeface="+mn-ea"/>
                          <a:cs typeface="+mn-cs"/>
                        </a:rPr>
                        <a:t>Workers left to sink or swim. </a:t>
                      </a:r>
                    </a:p>
                    <a:p>
                      <a:pPr marL="0" marR="0" lvl="0" indent="0" algn="just" defTabSz="914400" rtl="0" eaLnBrk="1" fontAlgn="base" latinLnBrk="0" hangingPunct="1">
                        <a:lnSpc>
                          <a:spcPct val="100000"/>
                        </a:lnSpc>
                        <a:spcBef>
                          <a:spcPts val="0"/>
                        </a:spcBef>
                        <a:spcAft>
                          <a:spcPts val="0"/>
                        </a:spcAft>
                        <a:buClrTx/>
                        <a:buSzTx/>
                        <a:buFontTx/>
                        <a:buNone/>
                        <a:tabLst/>
                        <a:defRPr/>
                      </a:pPr>
                      <a:r>
                        <a:rPr lang="en-US" sz="1800" kern="1200" dirty="0">
                          <a:solidFill>
                            <a:srgbClr val="FF0000"/>
                          </a:solidFill>
                          <a:effectLst/>
                          <a:latin typeface="+mn-lt"/>
                          <a:ea typeface="+mn-ea"/>
                          <a:cs typeface="+mn-cs"/>
                        </a:rPr>
                        <a:t>Performance judged mainly on short-term results - deliver results, and fast.</a:t>
                      </a:r>
                      <a:endParaRPr lang="en-US" dirty="0">
                        <a:solidFill>
                          <a:srgbClr val="FF0000"/>
                        </a:solidFill>
                        <a:latin typeface="Gill Sans MT" panose="020B0502020104020203" pitchFamily="34" charset="0"/>
                      </a:endParaRPr>
                    </a:p>
                  </a:txBody>
                  <a:tcPr>
                    <a:noFill/>
                  </a:tcPr>
                </a:tc>
                <a:tc>
                  <a:txBody>
                    <a:bodyPr/>
                    <a:lstStyle/>
                    <a:p>
                      <a:r>
                        <a:rPr lang="en-US" dirty="0">
                          <a:solidFill>
                            <a:schemeClr val="accent5">
                              <a:lumMod val="50000"/>
                            </a:schemeClr>
                          </a:solidFill>
                          <a:latin typeface="Gill Sans MT" panose="020B0502020104020203" pitchFamily="34" charset="0"/>
                        </a:rPr>
                        <a:t>Super-workers </a:t>
                      </a:r>
                    </a:p>
                    <a:p>
                      <a:r>
                        <a:rPr lang="en-US" dirty="0">
                          <a:solidFill>
                            <a:schemeClr val="accent5">
                              <a:lumMod val="50000"/>
                            </a:schemeClr>
                          </a:solidFill>
                          <a:latin typeface="Gill Sans MT" panose="020B0502020104020203" pitchFamily="34" charset="0"/>
                        </a:rPr>
                        <a:t>Worker consent to obsessive data analytics</a:t>
                      </a:r>
                    </a:p>
                    <a:p>
                      <a:r>
                        <a:rPr lang="en-US" dirty="0">
                          <a:solidFill>
                            <a:schemeClr val="accent5">
                              <a:lumMod val="50000"/>
                            </a:schemeClr>
                          </a:solidFill>
                          <a:latin typeface="Gill Sans MT" panose="020B0502020104020203" pitchFamily="34" charset="0"/>
                        </a:rPr>
                        <a:t>Health and wellness services provided by companies</a:t>
                      </a:r>
                    </a:p>
                    <a:p>
                      <a:r>
                        <a:rPr lang="en-US" dirty="0">
                          <a:solidFill>
                            <a:schemeClr val="accent5">
                              <a:lumMod val="50000"/>
                            </a:schemeClr>
                          </a:solidFill>
                          <a:latin typeface="Gill Sans MT" panose="020B0502020104020203" pitchFamily="34" charset="0"/>
                        </a:rPr>
                        <a:t>Specialized workers</a:t>
                      </a:r>
                    </a:p>
                    <a:p>
                      <a:r>
                        <a:rPr lang="en-US" dirty="0">
                          <a:solidFill>
                            <a:schemeClr val="accent5">
                              <a:lumMod val="50000"/>
                            </a:schemeClr>
                          </a:solidFill>
                          <a:latin typeface="Gill Sans MT" panose="020B0502020104020203" pitchFamily="34" charset="0"/>
                        </a:rPr>
                        <a:t>Our of ordinary rewards</a:t>
                      </a:r>
                    </a:p>
                  </a:txBody>
                  <a:tcPr>
                    <a:noFill/>
                  </a:tcPr>
                </a:tc>
                <a:tc>
                  <a:txBody>
                    <a:bodyPr/>
                    <a:lstStyle/>
                    <a:p>
                      <a:r>
                        <a:rPr lang="en-US" dirty="0">
                          <a:solidFill>
                            <a:srgbClr val="00B050"/>
                          </a:solidFill>
                          <a:latin typeface="Gill Sans MT" panose="020B0502020104020203" pitchFamily="34" charset="0"/>
                        </a:rPr>
                        <a:t>Performance measured </a:t>
                      </a:r>
                      <a:r>
                        <a:rPr lang="en-US" dirty="0" err="1">
                          <a:solidFill>
                            <a:srgbClr val="00B050"/>
                          </a:solidFill>
                          <a:latin typeface="Gill Sans MT" panose="020B0502020104020203" pitchFamily="34" charset="0"/>
                        </a:rPr>
                        <a:t>ito</a:t>
                      </a:r>
                      <a:r>
                        <a:rPr lang="en-US" dirty="0">
                          <a:solidFill>
                            <a:srgbClr val="00B050"/>
                          </a:solidFill>
                          <a:latin typeface="Gill Sans MT" panose="020B0502020104020203" pitchFamily="34" charset="0"/>
                        </a:rPr>
                        <a:t> ethics and social conscience</a:t>
                      </a:r>
                    </a:p>
                    <a:p>
                      <a:r>
                        <a:rPr lang="en-US" dirty="0">
                          <a:solidFill>
                            <a:srgbClr val="00B050"/>
                          </a:solidFill>
                          <a:latin typeface="Gill Sans MT" panose="020B0502020104020203" pitchFamily="34" charset="0"/>
                        </a:rPr>
                        <a:t>Family friendly workplace; flexible work hours; social project involvement.</a:t>
                      </a:r>
                    </a:p>
                    <a:p>
                      <a:r>
                        <a:rPr lang="en-US" dirty="0">
                          <a:solidFill>
                            <a:srgbClr val="00B050"/>
                          </a:solidFill>
                          <a:latin typeface="Gill Sans MT" panose="020B0502020104020203" pitchFamily="34" charset="0"/>
                        </a:rPr>
                        <a:t>Trust and fairness.</a:t>
                      </a:r>
                    </a:p>
                    <a:p>
                      <a:endParaRPr lang="en-US" dirty="0">
                        <a:solidFill>
                          <a:srgbClr val="00B050"/>
                        </a:solidFill>
                        <a:latin typeface="Gill Sans MT" panose="020B0502020104020203" pitchFamily="34" charset="0"/>
                      </a:endParaRPr>
                    </a:p>
                    <a:p>
                      <a:endParaRPr lang="en-US" dirty="0">
                        <a:solidFill>
                          <a:srgbClr val="00B050"/>
                        </a:solidFill>
                        <a:latin typeface="Gill Sans MT" panose="020B0502020104020203" pitchFamily="34" charset="0"/>
                      </a:endParaRPr>
                    </a:p>
                  </a:txBody>
                  <a:tcPr>
                    <a:noFill/>
                  </a:tcPr>
                </a:tc>
                <a:tc>
                  <a:txBody>
                    <a:bodyPr/>
                    <a:lstStyle/>
                    <a:p>
                      <a:r>
                        <a:rPr lang="en-ZA" sz="1800" b="0" i="0" kern="1200" dirty="0">
                          <a:solidFill>
                            <a:srgbClr val="FFC000"/>
                          </a:solidFill>
                          <a:effectLst/>
                          <a:latin typeface="Gill Sans MT" panose="020B0502020104020203" pitchFamily="34" charset="0"/>
                          <a:ea typeface="+mn-ea"/>
                          <a:cs typeface="+mn-cs"/>
                        </a:rPr>
                        <a:t>Loyalty to similarly skilled</a:t>
                      </a:r>
                    </a:p>
                    <a:p>
                      <a:r>
                        <a:rPr lang="en-ZA" sz="1800" b="0" i="0" kern="1200" dirty="0">
                          <a:solidFill>
                            <a:srgbClr val="FFC000"/>
                          </a:solidFill>
                          <a:effectLst/>
                          <a:latin typeface="Gill Sans MT" panose="020B0502020104020203" pitchFamily="34" charset="0"/>
                          <a:ea typeface="+mn-ea"/>
                          <a:cs typeface="+mn-cs"/>
                        </a:rPr>
                        <a:t>Powerful guilds -</a:t>
                      </a:r>
                      <a:r>
                        <a:rPr lang="en-US" sz="1800" kern="1200" dirty="0">
                          <a:solidFill>
                            <a:srgbClr val="FFC000"/>
                          </a:solidFill>
                          <a:effectLst/>
                          <a:latin typeface="+mn-lt"/>
                          <a:ea typeface="+mn-ea"/>
                          <a:cs typeface="+mn-cs"/>
                        </a:rPr>
                        <a:t>to protect, support, and connect independent workers</a:t>
                      </a:r>
                      <a:endParaRPr lang="en-ZA" sz="1800" b="0" i="0" kern="1200" dirty="0">
                        <a:solidFill>
                          <a:srgbClr val="FFC000"/>
                        </a:solidFill>
                        <a:effectLst/>
                        <a:latin typeface="Gill Sans MT" panose="020B0502020104020203" pitchFamily="34" charset="0"/>
                        <a:ea typeface="+mn-ea"/>
                        <a:cs typeface="+mn-cs"/>
                      </a:endParaRPr>
                    </a:p>
                  </a:txBody>
                  <a:tcPr>
                    <a:noFill/>
                  </a:tcPr>
                </a:tc>
                <a:extLst>
                  <a:ext uri="{0D108BD9-81ED-4DB2-BD59-A6C34878D82A}">
                    <a16:rowId xmlns:a16="http://schemas.microsoft.com/office/drawing/2014/main" val="227974953"/>
                  </a:ext>
                </a:extLst>
              </a:tr>
            </a:tbl>
          </a:graphicData>
        </a:graphic>
      </p:graphicFrame>
      <p:pic>
        <p:nvPicPr>
          <p:cNvPr id="6" name="Picture 5">
            <a:extLst>
              <a:ext uri="{FF2B5EF4-FFF2-40B4-BE49-F238E27FC236}">
                <a16:creationId xmlns:a16="http://schemas.microsoft.com/office/drawing/2014/main" id="{65CDD640-6F8B-42C8-99E2-83E52B6D68F2}"/>
              </a:ext>
            </a:extLst>
          </p:cNvPr>
          <p:cNvPicPr>
            <a:picLocks noChangeAspect="1"/>
          </p:cNvPicPr>
          <p:nvPr/>
        </p:nvPicPr>
        <p:blipFill>
          <a:blip r:embed="rId2"/>
          <a:stretch>
            <a:fillRect/>
          </a:stretch>
        </p:blipFill>
        <p:spPr>
          <a:xfrm>
            <a:off x="9697041" y="189249"/>
            <a:ext cx="1674491" cy="828614"/>
          </a:xfrm>
          <a:prstGeom prst="rect">
            <a:avLst/>
          </a:prstGeom>
        </p:spPr>
      </p:pic>
      <p:pic>
        <p:nvPicPr>
          <p:cNvPr id="2" name="Picture 1">
            <a:extLst>
              <a:ext uri="{FF2B5EF4-FFF2-40B4-BE49-F238E27FC236}">
                <a16:creationId xmlns:a16="http://schemas.microsoft.com/office/drawing/2014/main" id="{460D36AD-2D4A-483B-B1B3-CFEF9438AD4C}"/>
              </a:ext>
            </a:extLst>
          </p:cNvPr>
          <p:cNvPicPr>
            <a:picLocks noChangeAspect="1"/>
          </p:cNvPicPr>
          <p:nvPr/>
        </p:nvPicPr>
        <p:blipFill>
          <a:blip r:embed="rId3"/>
          <a:stretch>
            <a:fillRect/>
          </a:stretch>
        </p:blipFill>
        <p:spPr>
          <a:xfrm>
            <a:off x="-1" y="39954"/>
            <a:ext cx="8007927" cy="977909"/>
          </a:xfrm>
          <a:prstGeom prst="rect">
            <a:avLst/>
          </a:prstGeom>
        </p:spPr>
      </p:pic>
    </p:spTree>
    <p:extLst>
      <p:ext uri="{BB962C8B-B14F-4D97-AF65-F5344CB8AC3E}">
        <p14:creationId xmlns:p14="http://schemas.microsoft.com/office/powerpoint/2010/main" val="1066252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CDD640-6F8B-42C8-99E2-83E52B6D68F2}"/>
              </a:ext>
            </a:extLst>
          </p:cNvPr>
          <p:cNvPicPr>
            <a:picLocks noChangeAspect="1"/>
          </p:cNvPicPr>
          <p:nvPr/>
        </p:nvPicPr>
        <p:blipFill>
          <a:blip r:embed="rId2"/>
          <a:stretch>
            <a:fillRect/>
          </a:stretch>
        </p:blipFill>
        <p:spPr>
          <a:xfrm>
            <a:off x="9697041" y="189249"/>
            <a:ext cx="1674491" cy="828614"/>
          </a:xfrm>
          <a:prstGeom prst="rect">
            <a:avLst/>
          </a:prstGeom>
        </p:spPr>
      </p:pic>
      <p:sp>
        <p:nvSpPr>
          <p:cNvPr id="8" name="TextBox 7">
            <a:extLst>
              <a:ext uri="{FF2B5EF4-FFF2-40B4-BE49-F238E27FC236}">
                <a16:creationId xmlns:a16="http://schemas.microsoft.com/office/drawing/2014/main" id="{C28E598F-0666-4E21-93D9-40F16FBE26AF}"/>
              </a:ext>
            </a:extLst>
          </p:cNvPr>
          <p:cNvSpPr txBox="1"/>
          <p:nvPr/>
        </p:nvSpPr>
        <p:spPr>
          <a:xfrm>
            <a:off x="8421329" y="2315497"/>
            <a:ext cx="184731" cy="369332"/>
          </a:xfrm>
          <a:prstGeom prst="rect">
            <a:avLst/>
          </a:prstGeom>
          <a:noFill/>
        </p:spPr>
        <p:txBody>
          <a:bodyPr wrap="none" rtlCol="0">
            <a:spAutoFit/>
          </a:bodyPr>
          <a:lstStyle/>
          <a:p>
            <a:endParaRPr lang="en-US" dirty="0"/>
          </a:p>
        </p:txBody>
      </p:sp>
      <p:pic>
        <p:nvPicPr>
          <p:cNvPr id="11" name="Picture 10">
            <a:extLst>
              <a:ext uri="{FF2B5EF4-FFF2-40B4-BE49-F238E27FC236}">
                <a16:creationId xmlns:a16="http://schemas.microsoft.com/office/drawing/2014/main" id="{9C2A9620-581D-45A5-91BD-B60B9A709FF8}"/>
              </a:ext>
            </a:extLst>
          </p:cNvPr>
          <p:cNvPicPr>
            <a:picLocks noChangeAspect="1"/>
          </p:cNvPicPr>
          <p:nvPr/>
        </p:nvPicPr>
        <p:blipFill>
          <a:blip r:embed="rId3"/>
          <a:stretch>
            <a:fillRect/>
          </a:stretch>
        </p:blipFill>
        <p:spPr>
          <a:xfrm>
            <a:off x="108779" y="251786"/>
            <a:ext cx="9120406" cy="1182727"/>
          </a:xfrm>
          <a:prstGeom prst="rect">
            <a:avLst/>
          </a:prstGeom>
        </p:spPr>
      </p:pic>
      <p:graphicFrame>
        <p:nvGraphicFramePr>
          <p:cNvPr id="4" name="Content Placeholder 3">
            <a:extLst>
              <a:ext uri="{FF2B5EF4-FFF2-40B4-BE49-F238E27FC236}">
                <a16:creationId xmlns:a16="http://schemas.microsoft.com/office/drawing/2014/main" id="{D57E47E9-A489-4685-AB0D-A2659106D321}"/>
              </a:ext>
            </a:extLst>
          </p:cNvPr>
          <p:cNvGraphicFramePr>
            <a:graphicFrameLocks noGrp="1"/>
          </p:cNvGraphicFramePr>
          <p:nvPr>
            <p:ph idx="1"/>
            <p:extLst>
              <p:ext uri="{D42A27DB-BD31-4B8C-83A1-F6EECF244321}">
                <p14:modId xmlns:p14="http://schemas.microsoft.com/office/powerpoint/2010/main" val="1485966894"/>
              </p:ext>
            </p:extLst>
          </p:nvPr>
        </p:nvGraphicFramePr>
        <p:xfrm>
          <a:off x="595745" y="1648691"/>
          <a:ext cx="5708074" cy="45282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Content Placeholder 3">
            <a:extLst>
              <a:ext uri="{FF2B5EF4-FFF2-40B4-BE49-F238E27FC236}">
                <a16:creationId xmlns:a16="http://schemas.microsoft.com/office/drawing/2014/main" id="{C1836785-AA93-4338-8533-C6BB8F4E1114}"/>
              </a:ext>
            </a:extLst>
          </p:cNvPr>
          <p:cNvGraphicFramePr>
            <a:graphicFrameLocks/>
          </p:cNvGraphicFramePr>
          <p:nvPr>
            <p:extLst>
              <p:ext uri="{D42A27DB-BD31-4B8C-83A1-F6EECF244321}">
                <p14:modId xmlns:p14="http://schemas.microsoft.com/office/powerpoint/2010/main" val="2901543057"/>
              </p:ext>
            </p:extLst>
          </p:nvPr>
        </p:nvGraphicFramePr>
        <p:xfrm>
          <a:off x="5243946" y="1822450"/>
          <a:ext cx="5465618" cy="43513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454382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CDD640-6F8B-42C8-99E2-83E52B6D68F2}"/>
              </a:ext>
            </a:extLst>
          </p:cNvPr>
          <p:cNvPicPr>
            <a:picLocks noChangeAspect="1"/>
          </p:cNvPicPr>
          <p:nvPr/>
        </p:nvPicPr>
        <p:blipFill>
          <a:blip r:embed="rId2"/>
          <a:stretch>
            <a:fillRect/>
          </a:stretch>
        </p:blipFill>
        <p:spPr>
          <a:xfrm>
            <a:off x="9697041" y="189249"/>
            <a:ext cx="1674491" cy="828614"/>
          </a:xfrm>
          <a:prstGeom prst="rect">
            <a:avLst/>
          </a:prstGeom>
        </p:spPr>
      </p:pic>
      <p:pic>
        <p:nvPicPr>
          <p:cNvPr id="7" name="Content Placeholder 6">
            <a:extLst>
              <a:ext uri="{FF2B5EF4-FFF2-40B4-BE49-F238E27FC236}">
                <a16:creationId xmlns:a16="http://schemas.microsoft.com/office/drawing/2014/main" id="{455C7464-D89C-438A-BD29-79210CF03D62}"/>
              </a:ext>
            </a:extLst>
          </p:cNvPr>
          <p:cNvPicPr>
            <a:picLocks noGrp="1" noChangeAspect="1"/>
          </p:cNvPicPr>
          <p:nvPr>
            <p:ph idx="1"/>
          </p:nvPr>
        </p:nvPicPr>
        <p:blipFill>
          <a:blip r:embed="rId3"/>
          <a:stretch>
            <a:fillRect/>
          </a:stretch>
        </p:blipFill>
        <p:spPr>
          <a:xfrm>
            <a:off x="1071716" y="1588498"/>
            <a:ext cx="6556334" cy="4615707"/>
          </a:xfrm>
          <a:prstGeom prst="rect">
            <a:avLst/>
          </a:prstGeom>
        </p:spPr>
      </p:pic>
      <p:sp>
        <p:nvSpPr>
          <p:cNvPr id="8" name="TextBox 7">
            <a:extLst>
              <a:ext uri="{FF2B5EF4-FFF2-40B4-BE49-F238E27FC236}">
                <a16:creationId xmlns:a16="http://schemas.microsoft.com/office/drawing/2014/main" id="{C28E598F-0666-4E21-93D9-40F16FBE26AF}"/>
              </a:ext>
            </a:extLst>
          </p:cNvPr>
          <p:cNvSpPr txBox="1"/>
          <p:nvPr/>
        </p:nvSpPr>
        <p:spPr>
          <a:xfrm>
            <a:off x="8421329" y="2315497"/>
            <a:ext cx="184731" cy="369332"/>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70E84DEA-CE8A-45D8-A0E7-6286B61004F3}"/>
              </a:ext>
            </a:extLst>
          </p:cNvPr>
          <p:cNvPicPr>
            <a:picLocks noChangeAspect="1"/>
          </p:cNvPicPr>
          <p:nvPr/>
        </p:nvPicPr>
        <p:blipFill>
          <a:blip r:embed="rId4"/>
          <a:stretch>
            <a:fillRect/>
          </a:stretch>
        </p:blipFill>
        <p:spPr>
          <a:xfrm>
            <a:off x="7628049" y="1557366"/>
            <a:ext cx="4179307" cy="4769692"/>
          </a:xfrm>
          <a:prstGeom prst="rect">
            <a:avLst/>
          </a:prstGeom>
        </p:spPr>
      </p:pic>
      <p:pic>
        <p:nvPicPr>
          <p:cNvPr id="11" name="Picture 10">
            <a:extLst>
              <a:ext uri="{FF2B5EF4-FFF2-40B4-BE49-F238E27FC236}">
                <a16:creationId xmlns:a16="http://schemas.microsoft.com/office/drawing/2014/main" id="{9C2A9620-581D-45A5-91BD-B60B9A709FF8}"/>
              </a:ext>
            </a:extLst>
          </p:cNvPr>
          <p:cNvPicPr>
            <a:picLocks noChangeAspect="1"/>
          </p:cNvPicPr>
          <p:nvPr/>
        </p:nvPicPr>
        <p:blipFill>
          <a:blip r:embed="rId5"/>
          <a:stretch>
            <a:fillRect/>
          </a:stretch>
        </p:blipFill>
        <p:spPr>
          <a:xfrm>
            <a:off x="108779" y="251786"/>
            <a:ext cx="9120406" cy="1182727"/>
          </a:xfrm>
          <a:prstGeom prst="rect">
            <a:avLst/>
          </a:prstGeom>
        </p:spPr>
      </p:pic>
    </p:spTree>
    <p:extLst>
      <p:ext uri="{BB962C8B-B14F-4D97-AF65-F5344CB8AC3E}">
        <p14:creationId xmlns:p14="http://schemas.microsoft.com/office/powerpoint/2010/main" val="1597394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E0D60ECE-8986-45DC-B7FE-EC7699B466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96964194-5878-40D2-8EC0-DDC58387F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9129E06-3290-4629-9E53-C1D14E9D98A7}"/>
              </a:ext>
            </a:extLst>
          </p:cNvPr>
          <p:cNvPicPr>
            <a:picLocks noChangeAspect="1"/>
          </p:cNvPicPr>
          <p:nvPr/>
        </p:nvPicPr>
        <p:blipFill>
          <a:blip r:embed="rId2"/>
          <a:stretch>
            <a:fillRect/>
          </a:stretch>
        </p:blipFill>
        <p:spPr>
          <a:xfrm>
            <a:off x="321733" y="1511893"/>
            <a:ext cx="3835488" cy="1897972"/>
          </a:xfrm>
          <a:prstGeom prst="rect">
            <a:avLst/>
          </a:prstGeom>
        </p:spPr>
      </p:pic>
      <p:sp>
        <p:nvSpPr>
          <p:cNvPr id="2" name="Title 1">
            <a:extLst>
              <a:ext uri="{FF2B5EF4-FFF2-40B4-BE49-F238E27FC236}">
                <a16:creationId xmlns:a16="http://schemas.microsoft.com/office/drawing/2014/main" id="{991BAE84-F049-44C5-B7CA-17262F34CD13}"/>
              </a:ext>
            </a:extLst>
          </p:cNvPr>
          <p:cNvSpPr>
            <a:spLocks noGrp="1"/>
          </p:cNvSpPr>
          <p:nvPr>
            <p:ph type="title"/>
          </p:nvPr>
        </p:nvSpPr>
        <p:spPr>
          <a:xfrm>
            <a:off x="5438830" y="540280"/>
            <a:ext cx="6185134" cy="1325563"/>
          </a:xfrm>
        </p:spPr>
        <p:txBody>
          <a:bodyPr>
            <a:normAutofit/>
          </a:bodyPr>
          <a:lstStyle/>
          <a:p>
            <a:r>
              <a:rPr lang="en-US" sz="2800" spc="600" dirty="0">
                <a:latin typeface="Big Caslon"/>
                <a:cs typeface="Big Caslon"/>
              </a:rPr>
              <a:t>The World of Work in 2030</a:t>
            </a:r>
            <a:br>
              <a:rPr lang="en-US" sz="2800" spc="600" dirty="0">
                <a:latin typeface="Big Caslon"/>
                <a:cs typeface="Big Caslon"/>
              </a:rPr>
            </a:br>
            <a:endParaRPr lang="en-US" sz="2800" dirty="0"/>
          </a:p>
        </p:txBody>
      </p:sp>
      <p:sp>
        <p:nvSpPr>
          <p:cNvPr id="3" name="Content Placeholder 2">
            <a:extLst>
              <a:ext uri="{FF2B5EF4-FFF2-40B4-BE49-F238E27FC236}">
                <a16:creationId xmlns:a16="http://schemas.microsoft.com/office/drawing/2014/main" id="{0DD2CB4E-920A-4E2C-9E9C-60BDB3EBA963}"/>
              </a:ext>
            </a:extLst>
          </p:cNvPr>
          <p:cNvSpPr>
            <a:spLocks noGrp="1"/>
          </p:cNvSpPr>
          <p:nvPr>
            <p:ph idx="1"/>
          </p:nvPr>
        </p:nvSpPr>
        <p:spPr>
          <a:xfrm>
            <a:off x="5590866" y="1521227"/>
            <a:ext cx="5839134" cy="3375920"/>
          </a:xfrm>
        </p:spPr>
        <p:txBody>
          <a:bodyPr anchor="t">
            <a:noAutofit/>
          </a:bodyPr>
          <a:lstStyle/>
          <a:p>
            <a:pPr marL="0" indent="0">
              <a:buNone/>
            </a:pPr>
            <a:r>
              <a:rPr lang="en-ZA" sz="1800" b="1" dirty="0">
                <a:latin typeface="Gill Sans MT" panose="020B0502020104020203" pitchFamily="34" charset="0"/>
              </a:rPr>
              <a:t>Both workers and employers value quality over quantity</a:t>
            </a:r>
          </a:p>
          <a:p>
            <a:r>
              <a:rPr lang="en-ZA" sz="1800" dirty="0">
                <a:latin typeface="Gill Sans MT" panose="020B0502020104020203" pitchFamily="34" charset="0"/>
              </a:rPr>
              <a:t>The future workplace seems to focus more on quality metrics, like the acquisition of top talent, innovation, and culture. More and more corporations will achieve profitability  by increasing quality, rather than cutting costs.</a:t>
            </a:r>
            <a:br>
              <a:rPr lang="en-ZA" sz="1800" dirty="0">
                <a:latin typeface="Gill Sans MT" panose="020B0502020104020203" pitchFamily="34" charset="0"/>
              </a:rPr>
            </a:br>
            <a:r>
              <a:rPr lang="en-ZA" sz="1800" dirty="0">
                <a:latin typeface="Gill Sans MT" panose="020B0502020104020203" pitchFamily="34" charset="0"/>
              </a:rPr>
              <a:t>Employees of the future (millennials and beyond) may value a quality workplace, over a higher salary as well. </a:t>
            </a:r>
          </a:p>
          <a:p>
            <a:pPr marL="0" indent="0">
              <a:buNone/>
            </a:pPr>
            <a:r>
              <a:rPr lang="en-ZA" sz="1800" b="1" dirty="0">
                <a:latin typeface="Gill Sans MT" panose="020B0502020104020203" pitchFamily="34" charset="0"/>
              </a:rPr>
              <a:t>More and more workers work “with” companies, instead of “for” them</a:t>
            </a:r>
          </a:p>
          <a:p>
            <a:r>
              <a:rPr lang="en-ZA" sz="1800" dirty="0">
                <a:latin typeface="Gill Sans MT" panose="020B0502020104020203" pitchFamily="34" charset="0"/>
              </a:rPr>
              <a:t>In 2030, we’ll probably see more consultants and freelancers. “An increasing number of freelance individuals, small groups and partner businesses won’t work for you. Instead, they will opt to work with you</a:t>
            </a:r>
          </a:p>
          <a:p>
            <a:pPr marL="0" indent="0">
              <a:buNone/>
            </a:pPr>
            <a:r>
              <a:rPr lang="en-ZA" sz="1800" b="1" dirty="0">
                <a:latin typeface="Gill Sans MT" panose="020B0502020104020203" pitchFamily="34" charset="0"/>
              </a:rPr>
              <a:t>Work and life become more intertwined</a:t>
            </a:r>
          </a:p>
          <a:p>
            <a:r>
              <a:rPr lang="en-ZA" sz="1800" dirty="0">
                <a:latin typeface="Gill Sans MT" panose="020B0502020104020203" pitchFamily="34" charset="0"/>
              </a:rPr>
              <a:t>85% of Forbes 1000 companies leaders believe that work and life will become more enmeshed for more people by 2030</a:t>
            </a:r>
          </a:p>
          <a:p>
            <a:pPr marL="0" indent="0">
              <a:buNone/>
            </a:pPr>
            <a:endParaRPr lang="en-ZA" sz="1800" dirty="0">
              <a:latin typeface="Gill Sans MT" panose="020B0502020104020203" pitchFamily="34" charset="0"/>
            </a:endParaRPr>
          </a:p>
        </p:txBody>
      </p:sp>
    </p:spTree>
    <p:extLst>
      <p:ext uri="{BB962C8B-B14F-4D97-AF65-F5344CB8AC3E}">
        <p14:creationId xmlns:p14="http://schemas.microsoft.com/office/powerpoint/2010/main" val="275648398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18804 Peritum Powerpoi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8789</TotalTime>
  <Words>2132</Words>
  <Application>Microsoft Office PowerPoint</Application>
  <PresentationFormat>Widescreen</PresentationFormat>
  <Paragraphs>270</Paragraphs>
  <Slides>35</Slides>
  <Notes>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6" baseType="lpstr">
      <vt:lpstr>ＭＳ Ｐゴシック</vt:lpstr>
      <vt:lpstr>ＭＳ Ｐゴシック</vt:lpstr>
      <vt:lpstr>Arial</vt:lpstr>
      <vt:lpstr>Arial Narrow</vt:lpstr>
      <vt:lpstr>Big Caslon</vt:lpstr>
      <vt:lpstr>Calibri</vt:lpstr>
      <vt:lpstr>Calibri Light</vt:lpstr>
      <vt:lpstr>Gill Sans MT</vt:lpstr>
      <vt:lpstr>Times New Roman</vt:lpstr>
      <vt:lpstr>18804 Peritum Powerpoint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World of Work in 2030 </vt:lpstr>
      <vt:lpstr> The World of Work in 2030 </vt:lpstr>
      <vt:lpstr> The World of Work in 2030 </vt:lpstr>
      <vt:lpstr>The World of Work in 2030</vt:lpstr>
      <vt:lpstr>The World of Work in 2030</vt:lpstr>
      <vt:lpstr>Jobs of the Future</vt:lpstr>
      <vt:lpstr>Culture of the Future</vt:lpstr>
      <vt:lpstr>In Summary</vt:lpstr>
      <vt:lpstr>Agri of Tomorrow</vt:lpstr>
      <vt:lpstr>Future Agri World of Work</vt:lpstr>
      <vt:lpstr>PowerPoint Presentation</vt:lpstr>
      <vt:lpstr>Future Agri World of Work</vt:lpstr>
      <vt:lpstr>Future Agri World of Work</vt:lpstr>
      <vt:lpstr>Future Agri World of Work</vt:lpstr>
      <vt:lpstr>Future Agri World of Work</vt:lpstr>
      <vt:lpstr>Future Agri World of Work</vt:lpstr>
      <vt:lpstr>The World of Work in 2030</vt:lpstr>
      <vt:lpstr>Future Agri World of Work</vt:lpstr>
      <vt:lpstr>Future Agri World of Work</vt:lpstr>
      <vt:lpstr>Future Agri World of Work</vt:lpstr>
      <vt:lpstr>PowerPoint Presentation</vt:lpstr>
      <vt:lpstr>Future Agri World of Work</vt:lpstr>
      <vt:lpstr>PowerPoint Presentation</vt:lpstr>
      <vt:lpstr>Skills of the Future </vt:lpstr>
      <vt:lpstr>Skills of the Future</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Belinda</dc:creator>
  <cp:lastModifiedBy>OD Projects</cp:lastModifiedBy>
  <cp:revision>109</cp:revision>
  <cp:lastPrinted>2018-06-13T19:44:25Z</cp:lastPrinted>
  <dcterms:created xsi:type="dcterms:W3CDTF">2017-09-13T13:19:13Z</dcterms:created>
  <dcterms:modified xsi:type="dcterms:W3CDTF">2018-06-18T06:10:40Z</dcterms:modified>
</cp:coreProperties>
</file>